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6" r:id="rId2"/>
    <p:sldId id="257" r:id="rId3"/>
    <p:sldId id="263" r:id="rId4"/>
    <p:sldId id="260" r:id="rId5"/>
    <p:sldId id="265" r:id="rId6"/>
    <p:sldId id="262" r:id="rId7"/>
    <p:sldId id="284" r:id="rId8"/>
    <p:sldId id="283" r:id="rId9"/>
    <p:sldId id="276" r:id="rId10"/>
    <p:sldId id="286" r:id="rId11"/>
    <p:sldId id="290" r:id="rId12"/>
    <p:sldId id="296" r:id="rId13"/>
    <p:sldId id="294" r:id="rId14"/>
    <p:sldId id="298" r:id="rId15"/>
    <p:sldId id="301" r:id="rId16"/>
    <p:sldId id="302" r:id="rId17"/>
    <p:sldId id="303" r:id="rId18"/>
    <p:sldId id="270" r:id="rId19"/>
    <p:sldId id="267" r:id="rId20"/>
    <p:sldId id="268" r:id="rId21"/>
    <p:sldId id="277" r:id="rId22"/>
    <p:sldId id="289" r:id="rId23"/>
    <p:sldId id="306" r:id="rId24"/>
    <p:sldId id="307" r:id="rId25"/>
    <p:sldId id="305" r:id="rId26"/>
    <p:sldId id="309" r:id="rId27"/>
    <p:sldId id="310" r:id="rId28"/>
    <p:sldId id="314" r:id="rId29"/>
    <p:sldId id="318" r:id="rId30"/>
    <p:sldId id="313" r:id="rId31"/>
    <p:sldId id="311" r:id="rId32"/>
    <p:sldId id="312" r:id="rId33"/>
    <p:sldId id="315" r:id="rId34"/>
    <p:sldId id="316" r:id="rId35"/>
    <p:sldId id="278" r:id="rId36"/>
    <p:sldId id="285" r:id="rId37"/>
    <p:sldId id="281" r:id="rId38"/>
    <p:sldId id="271" r:id="rId39"/>
    <p:sldId id="272" r:id="rId40"/>
    <p:sldId id="282" r:id="rId41"/>
    <p:sldId id="317" r:id="rId42"/>
  </p:sldIdLst>
  <p:sldSz cx="12192000" cy="6858000"/>
  <p:notesSz cx="6858000" cy="9144000"/>
  <p:embeddedFontLst>
    <p:embeddedFont>
      <p:font typeface="Bodoni MT" panose="02070603080606020203" pitchFamily="18" charset="0"/>
      <p:regular r:id="rId43"/>
      <p:bold r:id="rId44"/>
      <p:italic r:id="rId45"/>
      <p:boldItalic r:id="rId46"/>
    </p:embeddedFont>
    <p:embeddedFont>
      <p:font typeface="Consolas" panose="020B0609020204030204" pitchFamily="49" charset="0"/>
      <p:regular r:id="rId47"/>
      <p:bold r:id="rId48"/>
      <p:italic r:id="rId49"/>
      <p:boldItalic r:id="rId50"/>
    </p:embeddedFont>
    <p:embeddedFont>
      <p:font typeface="Wingdings 2" panose="05020102010507070707" pitchFamily="18" charset="2"/>
      <p:regular r:id="rId51"/>
    </p:embeddedFont>
    <p:embeddedFont>
      <p:font typeface="等线" panose="02010600030101010101" pitchFamily="2" charset="-122"/>
      <p:regular r:id="rId52"/>
      <p:bold r:id="rId53"/>
    </p:embeddedFont>
    <p:embeddedFont>
      <p:font typeface="华文新魏" panose="02010800040101010101" pitchFamily="2" charset="-122"/>
      <p:regular r:id="rId5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91C51EAE-A52A-44EC-A9D9-6C229CE838CB}">
          <p14:sldIdLst>
            <p14:sldId id="256"/>
            <p14:sldId id="257"/>
          </p14:sldIdLst>
        </p14:section>
        <p14:section name="历史" id="{A732F6D0-3F6C-473B-9519-737938C0F15A}">
          <p14:sldIdLst>
            <p14:sldId id="263"/>
            <p14:sldId id="260"/>
            <p14:sldId id="265"/>
            <p14:sldId id="262"/>
            <p14:sldId id="284"/>
            <p14:sldId id="283"/>
          </p14:sldIdLst>
        </p14:section>
        <p14:section name="前端" id="{06924B12-0A80-4DC7-98C1-A62129FF0ACA}">
          <p14:sldIdLst>
            <p14:sldId id="276"/>
            <p14:sldId id="286"/>
            <p14:sldId id="290"/>
            <p14:sldId id="296"/>
            <p14:sldId id="294"/>
            <p14:sldId id="298"/>
            <p14:sldId id="301"/>
            <p14:sldId id="302"/>
            <p14:sldId id="303"/>
            <p14:sldId id="270"/>
            <p14:sldId id="267"/>
            <p14:sldId id="268"/>
          </p14:sldIdLst>
        </p14:section>
        <p14:section name="后端" id="{F37A9F3A-FA45-42A5-A9EA-A99491B90DFF}">
          <p14:sldIdLst>
            <p14:sldId id="277"/>
            <p14:sldId id="289"/>
            <p14:sldId id="306"/>
            <p14:sldId id="307"/>
            <p14:sldId id="305"/>
            <p14:sldId id="309"/>
            <p14:sldId id="310"/>
            <p14:sldId id="314"/>
            <p14:sldId id="318"/>
            <p14:sldId id="313"/>
            <p14:sldId id="311"/>
            <p14:sldId id="312"/>
            <p14:sldId id="315"/>
            <p14:sldId id="316"/>
          </p14:sldIdLst>
        </p14:section>
        <p14:section name="后记" id="{89CBDC81-BA41-4DDE-90D0-91B2D579BCAB}">
          <p14:sldIdLst>
            <p14:sldId id="278"/>
            <p14:sldId id="285"/>
            <p14:sldId id="281"/>
            <p14:sldId id="271"/>
            <p14:sldId id="272"/>
          </p14:sldIdLst>
        </p14:section>
        <p14:section name="社团" id="{1B9697EF-6F7C-4CFD-A67C-44D06480F3A3}">
          <p14:sldIdLst>
            <p14:sldId id="282"/>
          </p14:sldIdLst>
        </p14:section>
        <p14:section name="封底" id="{8DD8A8AF-CB57-4950-8588-91D654DFD023}">
          <p14:sldIdLst>
            <p14:sldId id="31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6" d="100"/>
          <a:sy n="96" d="100"/>
        </p:scale>
        <p:origin x="8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4581113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027572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99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32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18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73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52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644647" y="446089"/>
            <a:ext cx="3547353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04427" y="586171"/>
            <a:ext cx="2494791" cy="513479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7701644" cy="5414962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9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9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1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79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9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5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46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EE56812-0C13-4031-AF9C-9ED39BFD12A6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5B07608D-0F87-4E9F-8FF4-E3DDB58C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664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8FB01C-DAC3-3097-5A3C-AD561E2340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dirty="0"/>
              <a:t>JLU Mirrors</a:t>
            </a:r>
            <a:br>
              <a:rPr lang="en-US" sz="6000" dirty="0"/>
            </a:br>
            <a:r>
              <a:rPr lang="zh-CN" altLang="en-US" sz="6000" dirty="0"/>
              <a:t>重新造的那些轮子们</a:t>
            </a:r>
            <a:endParaRPr lang="en-US" sz="600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90326AB-58BB-B69A-1670-C09A94829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1" y="4949817"/>
            <a:ext cx="10572000" cy="1761221"/>
          </a:xfrm>
        </p:spPr>
        <p:txBody>
          <a:bodyPr>
            <a:normAutofit/>
          </a:bodyPr>
          <a:lstStyle/>
          <a:p>
            <a:pPr>
              <a:buClr>
                <a:srgbClr val="3494BA"/>
              </a:buClr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TechCiel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                 @ 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吉林大学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Linux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用户协会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高校开源软件论坛   </a:t>
            </a:r>
            <a:r>
              <a:rPr lang="en-US" altLang="zh-CN" sz="2400" dirty="0">
                <a:solidFill>
                  <a:prstClr val="white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@   </a:t>
            </a:r>
            <a:r>
              <a:rPr lang="zh-CN" altLang="en-US" sz="2400" dirty="0">
                <a:solidFill>
                  <a:prstClr val="white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南京大学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2023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年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8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月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19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日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形 4">
            <a:extLst>
              <a:ext uri="{FF2B5EF4-FFF2-40B4-BE49-F238E27FC236}">
                <a16:creationId xmlns:a16="http://schemas.microsoft.com/office/drawing/2014/main" id="{D4391864-0EA8-EA8E-2C87-E178D5881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0561" y="531159"/>
            <a:ext cx="1871156" cy="1871156"/>
          </a:xfrm>
          <a:prstGeom prst="rect">
            <a:avLst/>
          </a:prstGeom>
          <a:effectLst/>
        </p:spPr>
      </p:pic>
      <p:pic>
        <p:nvPicPr>
          <p:cNvPr id="6" name="图片 5" descr="徽标&#10;&#10;中度可信度描述已自动生成">
            <a:extLst>
              <a:ext uri="{FF2B5EF4-FFF2-40B4-BE49-F238E27FC236}">
                <a16:creationId xmlns:a16="http://schemas.microsoft.com/office/drawing/2014/main" id="{E9590397-4AA5-62BE-BDCE-A722877AE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132" y="4722471"/>
            <a:ext cx="712807" cy="712807"/>
          </a:xfrm>
          <a:prstGeom prst="ellipse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21889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穷极无聊  于是手搓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3" y="2400126"/>
            <a:ext cx="10554574" cy="40106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Bodoni MT" panose="02070603080606020203" pitchFamily="18" charset="0"/>
              </a:rPr>
              <a:t>In prison,</a:t>
            </a:r>
            <a:r>
              <a:rPr lang="zh-CN" altLang="en-US" sz="2800" dirty="0">
                <a:latin typeface="Bodoni MT" panose="02070603080606020203" pitchFamily="18" charset="0"/>
              </a:rPr>
              <a:t> </a:t>
            </a:r>
            <a:r>
              <a:rPr lang="en-US" altLang="zh-CN" sz="2800" dirty="0">
                <a:latin typeface="Bodoni MT" panose="02070603080606020203" pitchFamily="18" charset="0"/>
              </a:rPr>
              <a:t>a man will do most anything to keep his mind occupied.</a:t>
            </a:r>
          </a:p>
          <a:p>
            <a:pPr marL="0" indent="0" algn="r">
              <a:buNone/>
            </a:pPr>
            <a:r>
              <a:rPr lang="en-US" altLang="zh-CN" sz="2100" i="1" dirty="0">
                <a:latin typeface="Bodoni MT" panose="02070603080606020203" pitchFamily="18" charset="0"/>
              </a:rPr>
              <a:t>-- ‘Red’ in The Shawshank Redemption</a:t>
            </a:r>
          </a:p>
          <a:p>
            <a:pPr>
              <a:lnSpc>
                <a:spcPct val="150000"/>
              </a:lnSpc>
            </a:pP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latin typeface="华文新魏" panose="02010800040101010101" pitchFamily="2" charset="-122"/>
                <a:ea typeface="华文新魏" panose="02010800040101010101" pitchFamily="2" charset="-122"/>
              </a:rPr>
              <a:t>他山之石，可以攻玉。</a:t>
            </a:r>
            <a:endParaRPr lang="en-US" altLang="zh-CN" sz="32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-- 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诗经</a:t>
            </a: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·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小雅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370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A4D5967-7B10-9975-5421-1272BEF85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433"/>
            <a:ext cx="12192000" cy="6629133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A2DE3AE-D39C-CEC6-1C1B-092A83485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3516"/>
            <a:ext cx="12192000" cy="639096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1A6F698-6789-F717-4C1D-C768C9C52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6874"/>
            <a:ext cx="12192000" cy="632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6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一些设计考量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93406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首先，出于安全和性能的考虑，采取</a:t>
            </a:r>
            <a:r>
              <a:rPr lang="zh-CN" altLang="en-US" sz="2400" b="1" dirty="0"/>
              <a:t>前后分离、前端渲染</a:t>
            </a:r>
            <a:endParaRPr lang="en-US" altLang="zh-CN" sz="2400" b="1" dirty="0"/>
          </a:p>
          <a:p>
            <a:pPr lvl="1">
              <a:lnSpc>
                <a:spcPct val="150000"/>
              </a:lnSpc>
            </a:pPr>
            <a:r>
              <a:rPr lang="zh-CN" altLang="en-US" sz="2200" dirty="0"/>
              <a:t>更低资源开销、更稳定、更安全、更方便配置</a:t>
            </a:r>
            <a:endParaRPr lang="en-US" altLang="zh-CN" sz="2200" dirty="0"/>
          </a:p>
          <a:p>
            <a:pPr lvl="1">
              <a:lnSpc>
                <a:spcPct val="150000"/>
              </a:lnSpc>
            </a:pPr>
            <a:r>
              <a:rPr lang="zh-CN" altLang="en-US" sz="2200" dirty="0"/>
              <a:t>一个 </a:t>
            </a:r>
            <a:r>
              <a:rPr lang="en-US" altLang="zh-CN" sz="2200" dirty="0"/>
              <a:t>Vue </a:t>
            </a:r>
            <a:r>
              <a:rPr lang="zh-CN" altLang="en-US" sz="2200" dirty="0"/>
              <a:t>就完事，顺带做了 </a:t>
            </a:r>
            <a:r>
              <a:rPr lang="en-US" altLang="zh-CN" sz="2200" b="1" dirty="0"/>
              <a:t>i18n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/>
              <a:t>美观、简洁、一目了然</a:t>
            </a:r>
            <a:r>
              <a:rPr lang="zh-CN" altLang="en-US" sz="2400" dirty="0"/>
              <a:t>的风格</a:t>
            </a:r>
            <a:r>
              <a:rPr lang="en-US" altLang="zh-CN" sz="2400" dirty="0"/>
              <a:t>————</a:t>
            </a:r>
            <a:r>
              <a:rPr lang="zh-CN" altLang="en-US" sz="2400" dirty="0"/>
              <a:t>以 </a:t>
            </a:r>
            <a:r>
              <a:rPr lang="en-US" altLang="zh-CN" sz="2400" dirty="0"/>
              <a:t>USTC </a:t>
            </a:r>
            <a:r>
              <a:rPr lang="zh-CN" altLang="en-US" sz="2400" dirty="0"/>
              <a:t>为灵感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设计通用的导航栏和页脚等</a:t>
            </a:r>
            <a:r>
              <a:rPr lang="zh-CN" altLang="en-US" sz="2400" b="1" dirty="0"/>
              <a:t>页面模板</a:t>
            </a:r>
            <a:r>
              <a:rPr lang="en-US" altLang="zh-CN" sz="2400" dirty="0"/>
              <a:t>———90 </a:t>
            </a:r>
            <a:r>
              <a:rPr lang="zh-CN" altLang="en-US" sz="2400" dirty="0"/>
              <a:t>年代 </a:t>
            </a:r>
            <a:r>
              <a:rPr lang="en-US" altLang="zh-CN" sz="2400" dirty="0"/>
              <a:t>SSI</a:t>
            </a:r>
          </a:p>
        </p:txBody>
      </p:sp>
    </p:spTree>
    <p:extLst>
      <p:ext uri="{BB962C8B-B14F-4D97-AF65-F5344CB8AC3E}">
        <p14:creationId xmlns:p14="http://schemas.microsoft.com/office/powerpoint/2010/main" val="404859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表格&#10;&#10;描述已自动生成">
            <a:extLst>
              <a:ext uri="{FF2B5EF4-FFF2-40B4-BE49-F238E27FC236}">
                <a16:creationId xmlns:a16="http://schemas.microsoft.com/office/drawing/2014/main" id="{9AF2798B-1667-3566-4BFE-B4397DD59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114" y="0"/>
            <a:ext cx="8657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99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B7E06C1-5906-0733-ED88-F423FC307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0"/>
            <a:ext cx="10001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060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竖排标题 3">
            <a:extLst>
              <a:ext uri="{FF2B5EF4-FFF2-40B4-BE49-F238E27FC236}">
                <a16:creationId xmlns:a16="http://schemas.microsoft.com/office/drawing/2014/main" id="{256E8A91-E360-F4FE-2A30-96A42659A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fancyindex</a:t>
            </a:r>
            <a:r>
              <a:rPr lang="en-US" altLang="zh-CN" dirty="0"/>
              <a:t> </a:t>
            </a:r>
            <a:r>
              <a:rPr lang="zh-CN" altLang="en-US" dirty="0"/>
              <a:t>实现列目录</a:t>
            </a:r>
            <a:endParaRPr lang="en-US" dirty="0"/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0C62CEE-6015-6A27-B818-86B1966ED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952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用于替代简陋的 </a:t>
            </a:r>
            <a:r>
              <a:rPr lang="en-US" altLang="zh-CN" sz="2400" dirty="0" err="1"/>
              <a:t>autoindex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Adrian </a:t>
            </a:r>
            <a:r>
              <a:rPr lang="zh-CN" altLang="en-US" sz="2400" dirty="0"/>
              <a:t>实现的 </a:t>
            </a:r>
            <a:r>
              <a:rPr lang="en-US" altLang="zh-CN" sz="2400" dirty="0"/>
              <a:t>NGINX </a:t>
            </a:r>
            <a:r>
              <a:rPr lang="zh-CN" altLang="en-US" sz="2400" dirty="0"/>
              <a:t>版本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代码质量十分的糟糕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自行维护了一个版本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增加了限制文件个数的功能</a:t>
            </a:r>
            <a:endParaRPr lang="en-US" altLang="zh-CN" sz="24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96616E8-E2A9-0657-3262-986528188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48" r="60745" b="8029"/>
          <a:stretch/>
        </p:blipFill>
        <p:spPr>
          <a:xfrm>
            <a:off x="7405991" y="0"/>
            <a:ext cx="4786009" cy="39382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893196-2D26-F275-511D-BC4E171D0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277" y="4180729"/>
            <a:ext cx="4786009" cy="203567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2CCA242-B2FF-0C3F-FF9D-72881199E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739" y="4720503"/>
            <a:ext cx="3910519" cy="203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4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竖排标题 3">
            <a:extLst>
              <a:ext uri="{FF2B5EF4-FFF2-40B4-BE49-F238E27FC236}">
                <a16:creationId xmlns:a16="http://schemas.microsoft.com/office/drawing/2014/main" id="{256E8A91-E360-F4FE-2A30-96A42659A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fancyindex</a:t>
            </a:r>
            <a:r>
              <a:rPr lang="en-US" altLang="zh-CN" dirty="0"/>
              <a:t> </a:t>
            </a:r>
            <a:r>
              <a:rPr lang="zh-CN" altLang="en-US" dirty="0"/>
              <a:t>实现 </a:t>
            </a:r>
            <a:r>
              <a:rPr lang="en-US" altLang="zh-CN" dirty="0" err="1"/>
              <a:t>noscript</a:t>
            </a:r>
            <a:r>
              <a:rPr lang="en-US" altLang="zh-CN" dirty="0"/>
              <a:t> </a:t>
            </a:r>
            <a:r>
              <a:rPr lang="zh-CN" altLang="en-US" dirty="0"/>
              <a:t>支持</a:t>
            </a:r>
            <a:endParaRPr lang="en-US" dirty="0"/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0C62CEE-6015-6A27-B818-86B1966ED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Consolas" panose="020B0609020204030204" pitchFamily="49" charset="0"/>
              </a:rPr>
              <a:t>&lt;</a:t>
            </a:r>
            <a:r>
              <a:rPr lang="en-US" altLang="zh-CN" sz="2400" dirty="0" err="1">
                <a:latin typeface="Consolas" panose="020B0609020204030204" pitchFamily="49" charset="0"/>
              </a:rPr>
              <a:t>noscript</a:t>
            </a:r>
            <a:r>
              <a:rPr lang="en-US" altLang="zh-CN" sz="2400" dirty="0">
                <a:latin typeface="Consolas" panose="020B0609020204030204" pitchFamily="49" charset="0"/>
              </a:rPr>
              <a:t>&gt;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Consolas" panose="020B0609020204030204" pitchFamily="49" charset="0"/>
              </a:rPr>
              <a:t>    &lt;meta http-</a:t>
            </a:r>
            <a:r>
              <a:rPr lang="en-US" altLang="zh-CN" sz="2400" dirty="0" err="1">
                <a:latin typeface="Consolas" panose="020B0609020204030204" pitchFamily="49" charset="0"/>
              </a:rPr>
              <a:t>equiv</a:t>
            </a:r>
            <a:r>
              <a:rPr lang="en-US" altLang="zh-CN" sz="2400" dirty="0">
                <a:latin typeface="Consolas" panose="020B0609020204030204" pitchFamily="49" charset="0"/>
              </a:rPr>
              <a:t>="refresh" content="0;url=./?</a:t>
            </a:r>
            <a:r>
              <a:rPr lang="en-US" altLang="zh-CN" sz="2400" dirty="0" err="1">
                <a:latin typeface="Consolas" panose="020B0609020204030204" pitchFamily="49" charset="0"/>
              </a:rPr>
              <a:t>noscript</a:t>
            </a:r>
            <a:r>
              <a:rPr lang="en-US" altLang="zh-CN" sz="2400" dirty="0">
                <a:latin typeface="Consolas" panose="020B0609020204030204" pitchFamily="49" charset="0"/>
              </a:rPr>
              <a:t>=1"&gt;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Consolas" panose="020B0609020204030204" pitchFamily="49" charset="0"/>
              </a:rPr>
              <a:t>&lt;/</a:t>
            </a:r>
            <a:r>
              <a:rPr lang="en-US" altLang="zh-CN" sz="2400" dirty="0" err="1">
                <a:latin typeface="Consolas" panose="020B0609020204030204" pitchFamily="49" charset="0"/>
              </a:rPr>
              <a:t>noscript</a:t>
            </a:r>
            <a:r>
              <a:rPr lang="en-US" altLang="zh-CN" sz="2400" dirty="0">
                <a:latin typeface="Consolas" panose="020B0609020204030204" pitchFamily="49" charset="0"/>
              </a:rPr>
              <a:t>&gt;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dirty="0">
              <a:latin typeface="Consolas" panose="020B0609020204030204" pitchFamily="49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Consolas" panose="020B0609020204030204" pitchFamily="49" charset="0"/>
              </a:rPr>
              <a:t>index _index$arg_noscript.html;</a:t>
            </a:r>
          </a:p>
        </p:txBody>
      </p:sp>
    </p:spTree>
    <p:extLst>
      <p:ext uri="{BB962C8B-B14F-4D97-AF65-F5344CB8AC3E}">
        <p14:creationId xmlns:p14="http://schemas.microsoft.com/office/powerpoint/2010/main" val="3390732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竖排标题 3">
            <a:extLst>
              <a:ext uri="{FF2B5EF4-FFF2-40B4-BE49-F238E27FC236}">
                <a16:creationId xmlns:a16="http://schemas.microsoft.com/office/drawing/2014/main" id="{256E8A91-E360-F4FE-2A30-96A42659A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fancyindex</a:t>
            </a:r>
            <a:r>
              <a:rPr lang="en-US" altLang="zh-CN" dirty="0"/>
              <a:t> </a:t>
            </a:r>
            <a:r>
              <a:rPr lang="zh-CN" altLang="en-US" dirty="0"/>
              <a:t>实现 </a:t>
            </a:r>
            <a:r>
              <a:rPr lang="en-US" altLang="zh-CN" dirty="0" err="1"/>
              <a:t>noscript</a:t>
            </a:r>
            <a:r>
              <a:rPr lang="en-US" altLang="zh-CN" dirty="0"/>
              <a:t> </a:t>
            </a:r>
            <a:r>
              <a:rPr lang="zh-CN" altLang="en-US" dirty="0"/>
              <a:t>支持</a:t>
            </a:r>
            <a:endParaRPr lang="en-US" dirty="0"/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0C62CEE-6015-6A27-B818-86B1966ED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Consolas" panose="020B0609020204030204" pitchFamily="49" charset="0"/>
              </a:rPr>
              <a:t>if (new URL(location).</a:t>
            </a:r>
            <a:r>
              <a:rPr lang="en-US" altLang="zh-CN" sz="2400" dirty="0" err="1">
                <a:latin typeface="Consolas" panose="020B0609020204030204" pitchFamily="49" charset="0"/>
              </a:rPr>
              <a:t>searchParams.has</a:t>
            </a:r>
            <a:r>
              <a:rPr lang="en-US" altLang="zh-CN" sz="2400" dirty="0">
                <a:latin typeface="Consolas" panose="020B0609020204030204" pitchFamily="49" charset="0"/>
              </a:rPr>
              <a:t>('</a:t>
            </a:r>
            <a:r>
              <a:rPr lang="en-US" altLang="zh-CN" sz="2400" dirty="0" err="1">
                <a:latin typeface="Consolas" panose="020B0609020204030204" pitchFamily="49" charset="0"/>
              </a:rPr>
              <a:t>noscript</a:t>
            </a:r>
            <a:r>
              <a:rPr lang="en-US" altLang="zh-CN" sz="2400" dirty="0">
                <a:latin typeface="Consolas" panose="020B0609020204030204" pitchFamily="49" charset="0"/>
              </a:rPr>
              <a:t>')) {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Consolas" panose="020B0609020204030204" pitchFamily="49" charset="0"/>
              </a:rPr>
              <a:t>    let redirect = new URL(location)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Consolas" panose="020B0609020204030204" pitchFamily="49" charset="0"/>
              </a:rPr>
              <a:t>    </a:t>
            </a:r>
            <a:r>
              <a:rPr lang="en-US" altLang="zh-CN" sz="2400" dirty="0" err="1">
                <a:latin typeface="Consolas" panose="020B0609020204030204" pitchFamily="49" charset="0"/>
              </a:rPr>
              <a:t>redirect.searchParams.delete</a:t>
            </a:r>
            <a:r>
              <a:rPr lang="en-US" altLang="zh-CN" sz="2400" dirty="0">
                <a:latin typeface="Consolas" panose="020B0609020204030204" pitchFamily="49" charset="0"/>
              </a:rPr>
              <a:t>('</a:t>
            </a:r>
            <a:r>
              <a:rPr lang="en-US" altLang="zh-CN" sz="2400" dirty="0" err="1">
                <a:latin typeface="Consolas" panose="020B0609020204030204" pitchFamily="49" charset="0"/>
              </a:rPr>
              <a:t>noscript</a:t>
            </a:r>
            <a:r>
              <a:rPr lang="en-US" altLang="zh-CN" sz="2400" dirty="0">
                <a:latin typeface="Consolas" panose="020B0609020204030204" pitchFamily="49" charset="0"/>
              </a:rPr>
              <a:t>')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Consolas" panose="020B0609020204030204" pitchFamily="49" charset="0"/>
              </a:rPr>
              <a:t>    </a:t>
            </a:r>
            <a:r>
              <a:rPr lang="en-US" altLang="zh-CN" sz="2400" dirty="0" err="1">
                <a:latin typeface="Consolas" panose="020B0609020204030204" pitchFamily="49" charset="0"/>
              </a:rPr>
              <a:t>location.replace</a:t>
            </a:r>
            <a:r>
              <a:rPr lang="en-US" altLang="zh-CN" sz="2400" dirty="0">
                <a:latin typeface="Consolas" panose="020B0609020204030204" pitchFamily="49" charset="0"/>
              </a:rPr>
              <a:t>(redirect)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94031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BAEB1C-CEF9-3A9A-80D8-C4E5EEB8C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12" y="594074"/>
            <a:ext cx="10571998" cy="970450"/>
          </a:xfrm>
        </p:spPr>
        <p:txBody>
          <a:bodyPr/>
          <a:lstStyle/>
          <a:p>
            <a:r>
              <a:rPr lang="en-US" altLang="zh-CN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fancyindex</a:t>
            </a:r>
            <a:r>
              <a:rPr lang="en-US" altLang="zh-CN" dirty="0">
                <a:latin typeface="Courier New" panose="02070309020205020404" pitchFamily="49" charset="0"/>
                <a:cs typeface="Courier New" panose="02070309020205020404" pitchFamily="49" charset="0"/>
              </a:rPr>
              <a:t> + SSI = …</a:t>
            </a:r>
            <a:br>
              <a:rPr lang="en-US" altLang="zh-CN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worker process exited on signal 11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6D5DCF-1DB5-EA7C-1353-B1807C504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两项技术结合在一起，为什么会变成这样呢</a:t>
            </a:r>
            <a:r>
              <a:rPr lang="en-US" altLang="zh-C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lang="zh-CN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月</a:t>
            </a:r>
            <a:r>
              <a:rPr lang="en-US" altLang="zh-C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zh-CN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日，试图上线部署一个平静凌晨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所有的 </a:t>
            </a:r>
            <a:r>
              <a:rPr lang="en-US" altLang="zh-CN" sz="2400" dirty="0" err="1">
                <a:latin typeface="+mj-lt"/>
                <a:cs typeface="Courier New" panose="02070309020205020404" pitchFamily="49" charset="0"/>
              </a:rPr>
              <a:t>fancyindex</a:t>
            </a:r>
            <a:r>
              <a:rPr lang="en-US" altLang="zh-C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zh-CN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页面统统打不开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+mj-lt"/>
                <a:cs typeface="Courier New" panose="02070309020205020404" pitchFamily="49" charset="0"/>
              </a:rPr>
              <a:t>gdb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) display </a:t>
            </a:r>
            <a:r>
              <a:rPr lang="en-US" sz="2400" dirty="0" err="1">
                <a:latin typeface="+mj-lt"/>
                <a:cs typeface="Courier New" panose="02070309020205020404" pitchFamily="49" charset="0"/>
              </a:rPr>
              <a:t>mctx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1: </a:t>
            </a:r>
            <a:r>
              <a:rPr lang="en-US" sz="2400" dirty="0" err="1">
                <a:latin typeface="+mj-lt"/>
                <a:cs typeface="Courier New" panose="02070309020205020404" pitchFamily="49" charset="0"/>
              </a:rPr>
              <a:t>mctx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= 0x0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2E18AAF-0476-AEF0-2741-FAD32D194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478" y="1877210"/>
            <a:ext cx="5440522" cy="432666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871109E-644C-0968-CAC6-472D7DFCE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473" y="0"/>
            <a:ext cx="862352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9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19600D-4F51-CE2F-8F1B-A755F56A7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303"/>
            <a:ext cx="12192000" cy="317784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F254B25-4170-8F89-20B2-EA8F2E36E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562865"/>
            <a:ext cx="12192000" cy="329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57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36BF56-2DDB-9400-976C-9B9AB6473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D086ECD-6E1F-AE56-024A-09585E843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12EB76A-8992-D9AB-B0F0-51BC5B510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60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E834376-95A1-6A77-69D5-0E8430FC22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18" b="-9118"/>
          <a:stretch/>
        </p:blipFill>
        <p:spPr>
          <a:xfrm>
            <a:off x="161925" y="98080"/>
            <a:ext cx="11868150" cy="65532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D6199914-C687-A595-9C19-96400B4CDE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390"/>
          <a:stretch/>
        </p:blipFill>
        <p:spPr>
          <a:xfrm>
            <a:off x="122741" y="6161849"/>
            <a:ext cx="11946518" cy="56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66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A7351770-2D26-DE81-9AFE-F703C377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手搓镜像管理器</a:t>
            </a:r>
            <a:br>
              <a:rPr lang="en-US" altLang="zh-CN" dirty="0"/>
            </a:br>
            <a:r>
              <a:rPr lang="en-US" altLang="zh-CN" dirty="0"/>
              <a:t>Shine</a:t>
            </a:r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17B9D3D-5BE4-D450-D90D-B0F9BBA0D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3863" y="5529818"/>
            <a:ext cx="10561418" cy="433955"/>
          </a:xfrm>
        </p:spPr>
        <p:txBody>
          <a:bodyPr/>
          <a:lstStyle/>
          <a:p>
            <a:r>
              <a:rPr lang="zh-CN" altLang="en-US" sz="2400" b="1" dirty="0"/>
              <a:t>充分利用动态语言优势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41891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什么是“自主可控”？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/>
              <a:t>如果镜像站出锅了，我必须要会修，不能现学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于是阅读 </a:t>
            </a:r>
            <a:r>
              <a:rPr lang="en-US" altLang="zh-CN" sz="2400" dirty="0" err="1">
                <a:latin typeface="Consolas" panose="020B0609020204030204" pitchFamily="49" charset="0"/>
              </a:rPr>
              <a:t>tunasync</a:t>
            </a:r>
            <a:r>
              <a:rPr lang="en-US" altLang="zh-CN" sz="2400" dirty="0"/>
              <a:t> </a:t>
            </a:r>
            <a:r>
              <a:rPr lang="zh-CN" altLang="en-US" sz="2400" dirty="0"/>
              <a:t>的源代码，居然是 </a:t>
            </a:r>
            <a:r>
              <a:rPr lang="en-US" altLang="zh-CN" sz="2400" dirty="0"/>
              <a:t>Go </a:t>
            </a:r>
            <a:r>
              <a:rPr lang="zh-CN" altLang="en-US" sz="2400" dirty="0"/>
              <a:t>写的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我横竖看不懂，字缝里感觉不太合适，没文档，且有些零敲碎打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镜像站的每个项目都不同，细节多且杂，编译型的东西感觉并不讨喜</a:t>
            </a:r>
            <a:endParaRPr lang="en-US" altLang="zh-CN" sz="2400" dirty="0"/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1F337F62-3507-67C7-06CA-D54C8426F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4712" y="3326167"/>
            <a:ext cx="5238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0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Mirror Shine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/>
              <a:t>镜像管理器是什么？负责定时启动有限个镜像任务，并完成</a:t>
            </a:r>
            <a:r>
              <a:rPr lang="zh-CN" altLang="en-US" sz="2400" b="1" u="sng" dirty="0"/>
              <a:t>周围工作</a:t>
            </a:r>
            <a:endParaRPr lang="en-US" altLang="zh-CN" sz="2400" b="1" u="sng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从  </a:t>
            </a:r>
            <a:r>
              <a:rPr lang="en-US" altLang="zh-CN" sz="2400" dirty="0"/>
              <a:t>crontab  </a:t>
            </a:r>
            <a:r>
              <a:rPr lang="zh-CN" altLang="en-US" sz="2400" dirty="0"/>
              <a:t>到  </a:t>
            </a:r>
            <a:r>
              <a:rPr lang="en-US" altLang="zh-CN" sz="2400" dirty="0"/>
              <a:t>flock  </a:t>
            </a:r>
            <a:r>
              <a:rPr lang="zh-CN" altLang="en-US" sz="2400" dirty="0"/>
              <a:t>再到  </a:t>
            </a:r>
            <a:r>
              <a:rPr lang="en-US" altLang="zh-CN" sz="2400" dirty="0" err="1"/>
              <a:t>tunasync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我的技术栈 </a:t>
            </a:r>
            <a:r>
              <a:rPr lang="en-US" altLang="zh-CN" sz="2400" dirty="0"/>
              <a:t>!= </a:t>
            </a:r>
            <a:r>
              <a:rPr lang="zh-CN" altLang="en-US" sz="2400" dirty="0"/>
              <a:t>未来运维的技术栈 </a:t>
            </a:r>
            <a:r>
              <a:rPr lang="en-US" altLang="zh-CN" sz="2400" dirty="0"/>
              <a:t>&amp;&amp; </a:t>
            </a:r>
            <a:r>
              <a:rPr lang="zh-CN" altLang="en-US" sz="2400" dirty="0"/>
              <a:t>人生苦短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我喜欢起开发代号，这次就叫 </a:t>
            </a:r>
            <a:r>
              <a:rPr lang="en-US" altLang="zh-CN" sz="2400" dirty="0"/>
              <a:t>shine </a:t>
            </a:r>
            <a:r>
              <a:rPr lang="zh-CN" altLang="en-US" sz="2400" dirty="0"/>
              <a:t>，取擦亮（镜子）之义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324898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任务对象模型（简化版）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2616" y="2222287"/>
            <a:ext cx="5277288" cy="463571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class Task: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    def __</a:t>
            </a:r>
            <a:r>
              <a:rPr lang="en-US" altLang="zh-CN" sz="1600" dirty="0" err="1">
                <a:latin typeface="Consolas" panose="020B0609020204030204" pitchFamily="49" charset="0"/>
              </a:rPr>
              <a:t>init</a:t>
            </a:r>
            <a:r>
              <a:rPr lang="en-US" altLang="zh-CN" sz="1600" dirty="0">
                <a:latin typeface="Consolas" panose="020B0609020204030204" pitchFamily="49" charset="0"/>
              </a:rPr>
              <a:t>__(self) -&gt; None: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        self.name: str = ''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        </a:t>
            </a:r>
            <a:r>
              <a:rPr lang="en-US" altLang="zh-CN" sz="1600" dirty="0" err="1">
                <a:latin typeface="Consolas" panose="020B0609020204030204" pitchFamily="49" charset="0"/>
              </a:rPr>
              <a:t>self.on</a:t>
            </a:r>
            <a:r>
              <a:rPr lang="en-US" altLang="zh-CN" sz="1600" dirty="0">
                <a:latin typeface="Consolas" panose="020B0609020204030204" pitchFamily="49" charset="0"/>
              </a:rPr>
              <a:t>: bool = True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        </a:t>
            </a:r>
            <a:r>
              <a:rPr lang="en-US" altLang="zh-CN" sz="1600" dirty="0" err="1">
                <a:latin typeface="Consolas" panose="020B0609020204030204" pitchFamily="49" charset="0"/>
              </a:rPr>
              <a:t>self.active</a:t>
            </a:r>
            <a:r>
              <a:rPr lang="en-US" altLang="zh-CN" sz="1600" dirty="0">
                <a:latin typeface="Consolas" panose="020B0609020204030204" pitchFamily="49" charset="0"/>
              </a:rPr>
              <a:t>: bool = False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        </a:t>
            </a:r>
            <a:r>
              <a:rPr lang="en-US" altLang="zh-CN" sz="1600" dirty="0" err="1">
                <a:latin typeface="Consolas" panose="020B0609020204030204" pitchFamily="49" charset="0"/>
              </a:rPr>
              <a:t>self.last_success</a:t>
            </a:r>
            <a:r>
              <a:rPr lang="en-US" altLang="zh-CN" sz="1600" dirty="0">
                <a:latin typeface="Consolas" panose="020B0609020204030204" pitchFamily="49" charset="0"/>
              </a:rPr>
              <a:t>: int = 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        </a:t>
            </a:r>
            <a:r>
              <a:rPr lang="en-US" altLang="zh-CN" sz="1600" dirty="0" err="1">
                <a:latin typeface="Consolas" panose="020B0609020204030204" pitchFamily="49" charset="0"/>
              </a:rPr>
              <a:t>self.last_start</a:t>
            </a:r>
            <a:r>
              <a:rPr lang="en-US" altLang="zh-CN" sz="1600" dirty="0">
                <a:latin typeface="Consolas" panose="020B0609020204030204" pitchFamily="49" charset="0"/>
              </a:rPr>
              <a:t>: int = 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        </a:t>
            </a:r>
            <a:r>
              <a:rPr lang="en-US" altLang="zh-CN" sz="1600" dirty="0" err="1">
                <a:latin typeface="Consolas" panose="020B0609020204030204" pitchFamily="49" charset="0"/>
              </a:rPr>
              <a:t>self.last_finish</a:t>
            </a:r>
            <a:r>
              <a:rPr lang="en-US" altLang="zh-CN" sz="1600" dirty="0">
                <a:latin typeface="Consolas" panose="020B0609020204030204" pitchFamily="49" charset="0"/>
              </a:rPr>
              <a:t>: int = 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        </a:t>
            </a:r>
            <a:r>
              <a:rPr lang="en-US" altLang="zh-CN" sz="1600" dirty="0" err="1">
                <a:latin typeface="Consolas" panose="020B0609020204030204" pitchFamily="49" charset="0"/>
              </a:rPr>
              <a:t>self.next_sched</a:t>
            </a:r>
            <a:r>
              <a:rPr lang="en-US" altLang="zh-CN" sz="1600" dirty="0">
                <a:latin typeface="Consolas" panose="020B0609020204030204" pitchFamily="49" charset="0"/>
              </a:rPr>
              <a:t>: int = 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dirty="0">
                <a:latin typeface="Consolas" panose="020B0609020204030204" pitchFamily="49" charset="0"/>
              </a:rPr>
              <a:t>        </a:t>
            </a:r>
            <a:r>
              <a:rPr lang="en-US" altLang="zh-CN" sz="1600" dirty="0" err="1">
                <a:latin typeface="Consolas" panose="020B0609020204030204" pitchFamily="49" charset="0"/>
              </a:rPr>
              <a:t>self.fail_count</a:t>
            </a:r>
            <a:r>
              <a:rPr lang="en-US" altLang="zh-CN" sz="1600" dirty="0">
                <a:latin typeface="Consolas" panose="020B0609020204030204" pitchFamily="49" charset="0"/>
              </a:rPr>
              <a:t>: int = 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600" dirty="0">
              <a:latin typeface="Consolas" panose="020B0609020204030204" pitchFamily="49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None/>
              <a:defRPr/>
            </a:pPr>
            <a:r>
              <a:rPr lang="en-US" altLang="zh-CN" sz="1600" dirty="0">
                <a:solidFill>
                  <a:prstClr val="white"/>
                </a:solidFill>
                <a:latin typeface="Consolas" panose="020B0609020204030204" pitchFamily="49" charset="0"/>
              </a:rPr>
              <a:t>    def condition(self) -&gt; bool: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None/>
              <a:defRPr/>
            </a:pPr>
            <a:r>
              <a:rPr lang="en-US" altLang="zh-CN" sz="1600" dirty="0">
                <a:solidFill>
                  <a:prstClr val="white"/>
                </a:solidFill>
                <a:latin typeface="Consolas" panose="020B0609020204030204" pitchFamily="49" charset="0"/>
              </a:rPr>
              <a:t>        return True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None/>
              <a:defRPr/>
            </a:pPr>
            <a:r>
              <a:rPr lang="en-US" altLang="zh-CN" sz="1600" dirty="0">
                <a:solidFill>
                  <a:prstClr val="white"/>
                </a:solidFill>
                <a:latin typeface="Consolas" panose="020B0609020204030204" pitchFamily="49" charset="0"/>
              </a:rPr>
              <a:t>    def pre(self) -&gt; None: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None/>
              <a:defRPr/>
            </a:pPr>
            <a:r>
              <a:rPr lang="en-US" altLang="zh-CN" sz="1600" dirty="0">
                <a:solidFill>
                  <a:prstClr val="white"/>
                </a:solidFill>
                <a:latin typeface="Consolas" panose="020B0609020204030204" pitchFamily="49" charset="0"/>
              </a:rPr>
              <a:t>        pass</a:t>
            </a:r>
            <a:endParaRPr lang="en-US" altLang="zh-CN" sz="1600" dirty="0"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600" dirty="0">
              <a:latin typeface="Consolas" panose="020B0609020204030204" pitchFamily="49" charset="0"/>
            </a:endParaRP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D2ECC1E-B53E-B3B5-4ACB-5BEBB93B7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3801" y="1984443"/>
            <a:ext cx="7101129" cy="4873556"/>
          </a:xfrm>
        </p:spPr>
        <p:txBody>
          <a:bodyPr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def run(self) -&gt; bool: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    return False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def next(self) -&gt; int: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    return int(time()) + 24 * 60 * 60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def retry(self) -&gt; int: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    normal =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self.next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()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    failed = int(time() + 30</a:t>
            </a:r>
            <a:r>
              <a:rPr lang="en-US" altLang="zh-CN" sz="1600" dirty="0">
                <a:solidFill>
                  <a:prstClr val="white"/>
                </a:solidFill>
                <a:latin typeface="Consolas" panose="020B0609020204030204" pitchFamily="49" charset="0"/>
                <a:ea typeface="仿宋"/>
              </a:rPr>
              <a:t>*(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2**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self.fail_count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))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    return min(normal, failed)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def kill(self) -&gt; bool: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    return False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def post(self, result: bool) -&gt; None: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    pass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def success(self) -&gt; None: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    pass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def fail(self) -&gt; None: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panose="020B0609020204030204" pitchFamily="49" charset="0"/>
                <a:ea typeface="仿宋"/>
                <a:cs typeface="+mn-cs"/>
              </a:rPr>
              <a:t>        pass</a:t>
            </a:r>
            <a:endParaRPr lang="en-US" sz="16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0E17B1A-B3C3-49DF-A7F4-B4BB3D9495F2}"/>
              </a:ext>
            </a:extLst>
          </p:cNvPr>
          <p:cNvSpPr txBox="1"/>
          <p:nvPr/>
        </p:nvSpPr>
        <p:spPr>
          <a:xfrm>
            <a:off x="204706" y="538681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运行条件</a:t>
            </a:r>
            <a:endParaRPr lang="en-US" sz="20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6B48831-58B8-77CD-CC54-E2356B38A45F}"/>
              </a:ext>
            </a:extLst>
          </p:cNvPr>
          <p:cNvSpPr txBox="1"/>
          <p:nvPr/>
        </p:nvSpPr>
        <p:spPr>
          <a:xfrm>
            <a:off x="204706" y="601070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前置工作</a:t>
            </a:r>
            <a:endParaRPr lang="en-US" sz="20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0C0B4CD-84E6-7F89-59D9-DB7EE1382886}"/>
              </a:ext>
            </a:extLst>
          </p:cNvPr>
          <p:cNvSpPr txBox="1"/>
          <p:nvPr/>
        </p:nvSpPr>
        <p:spPr>
          <a:xfrm>
            <a:off x="5039316" y="205776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任务内容</a:t>
            </a:r>
            <a:endParaRPr lang="en-US" sz="20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6FABAFF-51DB-33EF-7909-613761F6EF1D}"/>
              </a:ext>
            </a:extLst>
          </p:cNvPr>
          <p:cNvSpPr txBox="1"/>
          <p:nvPr/>
        </p:nvSpPr>
        <p:spPr>
          <a:xfrm>
            <a:off x="396273" y="389822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任务状态</a:t>
            </a:r>
            <a:endParaRPr lang="en-US" sz="20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2CC47E2-52BD-596F-E022-ECD3C7D8B6B1}"/>
              </a:ext>
            </a:extLst>
          </p:cNvPr>
          <p:cNvSpPr txBox="1"/>
          <p:nvPr/>
        </p:nvSpPr>
        <p:spPr>
          <a:xfrm>
            <a:off x="5039316" y="262239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下次排期</a:t>
            </a:r>
            <a:endParaRPr lang="en-US" sz="20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107202B-3A02-293A-E679-F7600A1B46A5}"/>
              </a:ext>
            </a:extLst>
          </p:cNvPr>
          <p:cNvSpPr txBox="1"/>
          <p:nvPr/>
        </p:nvSpPr>
        <p:spPr>
          <a:xfrm>
            <a:off x="5039316" y="318920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重试排期</a:t>
            </a:r>
            <a:endParaRPr lang="en-US" sz="20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3C77C07-D7DF-6CC8-D1E6-D42E7831A53D}"/>
              </a:ext>
            </a:extLst>
          </p:cNvPr>
          <p:cNvSpPr txBox="1"/>
          <p:nvPr/>
        </p:nvSpPr>
        <p:spPr>
          <a:xfrm>
            <a:off x="5039316" y="4393961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强制停止</a:t>
            </a:r>
            <a:endParaRPr lang="en-US" sz="20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C85CDD4-D98F-7627-49B7-068F17634709}"/>
              </a:ext>
            </a:extLst>
          </p:cNvPr>
          <p:cNvSpPr txBox="1"/>
          <p:nvPr/>
        </p:nvSpPr>
        <p:spPr>
          <a:xfrm>
            <a:off x="5039316" y="4958591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后置工作</a:t>
            </a:r>
            <a:endParaRPr lang="en-US" sz="20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4BBE7F8-B7AD-2D67-8993-58192683E140}"/>
              </a:ext>
            </a:extLst>
          </p:cNvPr>
          <p:cNvSpPr txBox="1"/>
          <p:nvPr/>
        </p:nvSpPr>
        <p:spPr>
          <a:xfrm>
            <a:off x="5039316" y="5545006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成功时</a:t>
            </a:r>
            <a:endParaRPr lang="en-US" sz="20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B240E74-08E0-CE1B-8223-2D1B338EAB9F}"/>
              </a:ext>
            </a:extLst>
          </p:cNvPr>
          <p:cNvSpPr txBox="1"/>
          <p:nvPr/>
        </p:nvSpPr>
        <p:spPr>
          <a:xfrm>
            <a:off x="5039315" y="6102807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失败时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18757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如何配置任务？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/>
              <a:t>管理员又不是不会写 </a:t>
            </a:r>
            <a:r>
              <a:rPr lang="en-US" altLang="zh-CN" sz="2400" dirty="0"/>
              <a:t>Python </a:t>
            </a:r>
            <a:r>
              <a:rPr lang="zh-CN" altLang="en-US" sz="2400" dirty="0"/>
              <a:t>！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一个任务 </a:t>
            </a:r>
            <a:r>
              <a:rPr lang="en-US" altLang="zh-CN" sz="2400" dirty="0"/>
              <a:t>= </a:t>
            </a:r>
            <a:r>
              <a:rPr lang="zh-CN" altLang="en-US" sz="2400" dirty="0"/>
              <a:t>一个 </a:t>
            </a:r>
            <a:r>
              <a:rPr lang="en-US" altLang="zh-CN" sz="2400" dirty="0" err="1"/>
              <a:t>py</a:t>
            </a:r>
            <a:r>
              <a:rPr lang="en-US" altLang="zh-CN" sz="2400" dirty="0"/>
              <a:t> </a:t>
            </a:r>
            <a:r>
              <a:rPr lang="zh-CN" altLang="en-US" sz="2400" dirty="0"/>
              <a:t>文件，自己定义这些函数！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动态解释、动态绑定，将配置文件命名空间，映射到对象属性空间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b="1" u="sng" dirty="0"/>
              <a:t>充分利用动态语言优势</a:t>
            </a:r>
            <a:endParaRPr lang="en-US" altLang="zh-CN" sz="2400" b="1" u="sng" dirty="0"/>
          </a:p>
        </p:txBody>
      </p:sp>
    </p:spTree>
    <p:extLst>
      <p:ext uri="{BB962C8B-B14F-4D97-AF65-F5344CB8AC3E}">
        <p14:creationId xmlns:p14="http://schemas.microsoft.com/office/powerpoint/2010/main" val="22693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2FEAA9D-9C9B-4C33-F0F6-68B806624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3812"/>
            <a:ext cx="91440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602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helpers </a:t>
            </a:r>
            <a:r>
              <a:rPr lang="zh-CN" altLang="en-US" dirty="0"/>
              <a:t>函数工厂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885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有一些比较常用的功能，不应该每个配置文件都写一遍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使用函数工厂，快速生成通用功能的任务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目前实现了：</a:t>
            </a:r>
            <a:endParaRPr lang="en-US" altLang="zh-CN" sz="2400" dirty="0"/>
          </a:p>
          <a:p>
            <a:pPr lvl="1">
              <a:lnSpc>
                <a:spcPct val="150000"/>
              </a:lnSpc>
            </a:pPr>
            <a:r>
              <a:rPr lang="zh-CN" altLang="en-US" sz="2200" dirty="0"/>
              <a:t>四个任务内容的工厂</a:t>
            </a:r>
            <a:endParaRPr lang="en-US" altLang="zh-CN" sz="2200" dirty="0"/>
          </a:p>
          <a:p>
            <a:pPr lvl="1">
              <a:lnSpc>
                <a:spcPct val="150000"/>
              </a:lnSpc>
            </a:pPr>
            <a:r>
              <a:rPr lang="zh-CN" altLang="en-US" sz="2200" dirty="0"/>
              <a:t>三个排期方式的工厂</a:t>
            </a:r>
            <a:endParaRPr lang="en-US" altLang="zh-CN" sz="2200" dirty="0"/>
          </a:p>
        </p:txBody>
      </p:sp>
    </p:spTree>
    <p:extLst>
      <p:ext uri="{BB962C8B-B14F-4D97-AF65-F5344CB8AC3E}">
        <p14:creationId xmlns:p14="http://schemas.microsoft.com/office/powerpoint/2010/main" val="395123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任务内容工厂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8852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en-US" sz="2600" dirty="0"/>
              <a:t>通过系统调用启动进程并采集日志的 </a:t>
            </a:r>
            <a:r>
              <a:rPr lang="en-US" altLang="zh-CN" sz="2600" dirty="0">
                <a:latin typeface="Consolas" panose="020B0609020204030204" pitchFamily="49" charset="0"/>
              </a:rPr>
              <a:t>System</a:t>
            </a:r>
          </a:p>
          <a:p>
            <a:pPr lvl="1">
              <a:lnSpc>
                <a:spcPct val="150000"/>
              </a:lnSpc>
            </a:pPr>
            <a:r>
              <a:rPr lang="zh-CN" altLang="en-US" sz="2400" dirty="0">
                <a:latin typeface="Consolas" panose="020B0609020204030204" pitchFamily="49" charset="0"/>
              </a:rPr>
              <a:t>支持任务超时、输入内容、保存输出</a:t>
            </a:r>
            <a:endParaRPr lang="en-US" altLang="zh-CN" sz="2400" dirty="0">
              <a:latin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600" dirty="0"/>
              <a:t>构建同步参数并通过 </a:t>
            </a:r>
            <a:r>
              <a:rPr lang="en-US" altLang="zh-CN" sz="2600" dirty="0">
                <a:latin typeface="Consolas" panose="020B0609020204030204" pitchFamily="49" charset="0"/>
              </a:rPr>
              <a:t>System</a:t>
            </a:r>
            <a:r>
              <a:rPr lang="en-US" altLang="zh-CN" sz="2600" dirty="0"/>
              <a:t> </a:t>
            </a:r>
            <a:r>
              <a:rPr lang="zh-CN" altLang="en-US" sz="2600" dirty="0"/>
              <a:t>启动 </a:t>
            </a:r>
            <a:r>
              <a:rPr lang="en-US" altLang="zh-CN" sz="2600" dirty="0" err="1">
                <a:latin typeface="Consolas" panose="020B0609020204030204" pitchFamily="49" charset="0"/>
              </a:rPr>
              <a:t>rsync</a:t>
            </a:r>
            <a:r>
              <a:rPr lang="en-US" altLang="zh-CN" sz="2600" dirty="0"/>
              <a:t> </a:t>
            </a:r>
            <a:r>
              <a:rPr lang="zh-CN" altLang="en-US" sz="2600" dirty="0"/>
              <a:t>的 </a:t>
            </a:r>
            <a:r>
              <a:rPr lang="en-US" altLang="zh-CN" sz="2600" dirty="0" err="1">
                <a:latin typeface="Consolas" panose="020B0609020204030204" pitchFamily="49" charset="0"/>
              </a:rPr>
              <a:t>Rsync</a:t>
            </a:r>
            <a:endParaRPr lang="en-US" altLang="zh-CN" sz="2600" dirty="0">
              <a:latin typeface="Consolas" panose="020B0609020204030204" pitchFamily="49" charset="0"/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dirty="0">
                <a:latin typeface="Consolas" panose="020B0609020204030204" pitchFamily="49" charset="0"/>
              </a:rPr>
              <a:t>支持两阶段同步、提取总文件大小等</a:t>
            </a:r>
            <a:endParaRPr lang="en-US" altLang="zh-CN" sz="2400" dirty="0">
              <a:latin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600" dirty="0"/>
              <a:t>通过 </a:t>
            </a:r>
            <a:r>
              <a:rPr lang="en-US" altLang="zh-CN" sz="2600" dirty="0"/>
              <a:t>System </a:t>
            </a:r>
            <a:r>
              <a:rPr lang="zh-CN" altLang="en-US" sz="2600" dirty="0"/>
              <a:t>返回值决定任务是否成功的 </a:t>
            </a:r>
            <a:r>
              <a:rPr lang="en-US" altLang="zh-CN" sz="2600" dirty="0">
                <a:latin typeface="Consolas" panose="020B0609020204030204" pitchFamily="49" charset="0"/>
              </a:rPr>
              <a:t>Exit0</a:t>
            </a:r>
          </a:p>
          <a:p>
            <a:pPr>
              <a:lnSpc>
                <a:spcPct val="150000"/>
              </a:lnSpc>
            </a:pPr>
            <a:r>
              <a:rPr lang="zh-CN" altLang="en-US" sz="2600" dirty="0"/>
              <a:t>随机摸鱼一段时间并随机出错的演示用任务 </a:t>
            </a:r>
            <a:r>
              <a:rPr lang="en-US" altLang="zh-CN" sz="2600" dirty="0">
                <a:latin typeface="Consolas" panose="020B0609020204030204" pitchFamily="49" charset="0"/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1652293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排期方式工厂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885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dirty="0"/>
              <a:t>使用时间间隔的排期方式 </a:t>
            </a:r>
            <a:r>
              <a:rPr lang="en-US" altLang="zh-CN" sz="2600" dirty="0">
                <a:latin typeface="Consolas" panose="020B0609020204030204" pitchFamily="49" charset="0"/>
              </a:rPr>
              <a:t>Interval</a:t>
            </a:r>
          </a:p>
          <a:p>
            <a:pPr lvl="1">
              <a:lnSpc>
                <a:spcPct val="150000"/>
              </a:lnSpc>
            </a:pPr>
            <a:r>
              <a:rPr lang="zh-CN" altLang="en-US" sz="2400" dirty="0">
                <a:latin typeface="Consolas" panose="020B0609020204030204" pitchFamily="49" charset="0"/>
              </a:rPr>
              <a:t>支持随机浮动运行时间、用户友好的输入如 </a:t>
            </a:r>
            <a:r>
              <a:rPr lang="en-US" altLang="zh-CN" sz="2400" dirty="0">
                <a:latin typeface="Consolas" panose="020B0609020204030204" pitchFamily="49" charset="0"/>
              </a:rPr>
              <a:t>6h</a:t>
            </a:r>
          </a:p>
          <a:p>
            <a:pPr>
              <a:lnSpc>
                <a:spcPct val="150000"/>
              </a:lnSpc>
            </a:pPr>
            <a:r>
              <a:rPr lang="zh-CN" altLang="en-US" sz="2600" dirty="0"/>
              <a:t>使用 </a:t>
            </a:r>
            <a:r>
              <a:rPr lang="en-US" altLang="zh-CN" sz="2600" dirty="0">
                <a:latin typeface="Consolas" panose="020B0609020204030204" pitchFamily="49" charset="0"/>
              </a:rPr>
              <a:t>crontab</a:t>
            </a:r>
            <a:r>
              <a:rPr lang="en-US" altLang="zh-CN" sz="2600" dirty="0"/>
              <a:t> </a:t>
            </a:r>
            <a:r>
              <a:rPr lang="zh-CN" altLang="en-US" sz="2600" dirty="0"/>
              <a:t>语法的 </a:t>
            </a:r>
            <a:r>
              <a:rPr lang="en-US" altLang="zh-CN" sz="2600" dirty="0">
                <a:latin typeface="Consolas" panose="020B0609020204030204" pitchFamily="49" charset="0"/>
              </a:rPr>
              <a:t>Crontab</a:t>
            </a:r>
          </a:p>
          <a:p>
            <a:pPr lvl="1">
              <a:lnSpc>
                <a:spcPct val="150000"/>
              </a:lnSpc>
            </a:pPr>
            <a:r>
              <a:rPr lang="zh-CN" altLang="en-US" sz="2400" dirty="0">
                <a:latin typeface="Consolas" panose="020B0609020204030204" pitchFamily="49" charset="0"/>
              </a:rPr>
              <a:t>完整支持 </a:t>
            </a:r>
            <a:r>
              <a:rPr lang="en-US" altLang="zh-CN" sz="2400" dirty="0">
                <a:latin typeface="Consolas" panose="020B0609020204030204" pitchFamily="49" charset="0"/>
              </a:rPr>
              <a:t>Crontab </a:t>
            </a:r>
            <a:r>
              <a:rPr lang="zh-CN" altLang="en-US" sz="2400" dirty="0">
                <a:latin typeface="Consolas" panose="020B0609020204030204" pitchFamily="49" charset="0"/>
              </a:rPr>
              <a:t>语法，解算下一次运行时间</a:t>
            </a:r>
            <a:endParaRPr lang="en-US" altLang="zh-CN" sz="2400" dirty="0">
              <a:latin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600" dirty="0"/>
              <a:t>将多种排期方式结合取最早的 </a:t>
            </a:r>
            <a:r>
              <a:rPr lang="en-US" altLang="zh-CN" sz="2600" dirty="0">
                <a:latin typeface="Consolas" panose="020B0609020204030204" pitchFamily="49" charset="0"/>
              </a:rPr>
              <a:t>Earliest</a:t>
            </a:r>
          </a:p>
        </p:txBody>
      </p:sp>
    </p:spTree>
    <p:extLst>
      <p:ext uri="{BB962C8B-B14F-4D97-AF65-F5344CB8AC3E}">
        <p14:creationId xmlns:p14="http://schemas.microsoft.com/office/powerpoint/2010/main" val="3164782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A7351770-2D26-DE81-9AFE-F703C377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前世今生</a:t>
            </a:r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17B9D3D-5BE4-D450-D90D-B0F9BBA0D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796" y="5403702"/>
            <a:ext cx="10561418" cy="433955"/>
          </a:xfrm>
        </p:spPr>
        <p:txBody>
          <a:bodyPr/>
          <a:lstStyle/>
          <a:p>
            <a:r>
              <a:rPr lang="en-US" sz="2400" dirty="0"/>
              <a:t>2014.06 – 2017.10</a:t>
            </a:r>
          </a:p>
          <a:p>
            <a:r>
              <a:rPr lang="en-US" sz="2400" dirty="0"/>
              <a:t>2023.01 – present</a:t>
            </a:r>
          </a:p>
        </p:txBody>
      </p:sp>
    </p:spTree>
    <p:extLst>
      <p:ext uri="{BB962C8B-B14F-4D97-AF65-F5344CB8AC3E}">
        <p14:creationId xmlns:p14="http://schemas.microsoft.com/office/powerpoint/2010/main" val="517241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scheduler </a:t>
            </a:r>
            <a:r>
              <a:rPr lang="zh-CN" altLang="en-US" dirty="0"/>
              <a:t>调度器线程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8852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/>
              <a:t>默认启动间隔为 </a:t>
            </a:r>
            <a:r>
              <a:rPr lang="en-US" altLang="zh-CN" sz="2400" dirty="0"/>
              <a:t>10 </a:t>
            </a:r>
            <a:r>
              <a:rPr lang="zh-CN" altLang="en-US" sz="2400" dirty="0"/>
              <a:t>秒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可调度任务：</a:t>
            </a:r>
            <a:r>
              <a:rPr lang="zh-CN" altLang="en-US" sz="2200" dirty="0"/>
              <a:t>已启用、未运行、已到预定时间、</a:t>
            </a:r>
            <a:r>
              <a:rPr lang="zh-CN" altLang="en-US" sz="2200" b="1" u="sng" dirty="0"/>
              <a:t>满足运行条件</a:t>
            </a:r>
            <a:endParaRPr lang="en-US" altLang="zh-CN" sz="22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按已排队时间加权排序，每次启动一个任务投入运行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65732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command </a:t>
            </a:r>
            <a:r>
              <a:rPr lang="zh-CN" altLang="en-US" dirty="0"/>
              <a:t>指令线程和 </a:t>
            </a:r>
            <a:r>
              <a:rPr lang="en-US" altLang="zh-CN" dirty="0"/>
              <a:t>__main__ </a:t>
            </a:r>
            <a:r>
              <a:rPr lang="zh-CN" altLang="en-US" dirty="0"/>
              <a:t>模块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885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打开一个本地 </a:t>
            </a:r>
            <a:r>
              <a:rPr lang="en-US" altLang="zh-CN" sz="2400" dirty="0"/>
              <a:t>socket </a:t>
            </a:r>
            <a:r>
              <a:rPr lang="zh-CN" altLang="en-US" sz="2400" dirty="0"/>
              <a:t>用于通信控制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使用 </a:t>
            </a:r>
            <a:r>
              <a:rPr lang="en-US" altLang="zh-CN" sz="2400" dirty="0" err="1"/>
              <a:t>argparse</a:t>
            </a:r>
            <a:r>
              <a:rPr lang="en-US" altLang="zh-CN" sz="2400" dirty="0"/>
              <a:t> </a:t>
            </a:r>
            <a:r>
              <a:rPr lang="zh-CN" altLang="en-US" sz="2400" dirty="0"/>
              <a:t>和 </a:t>
            </a:r>
            <a:r>
              <a:rPr lang="en-US" altLang="zh-CN" sz="2400" dirty="0" err="1"/>
              <a:t>readline</a:t>
            </a:r>
            <a:r>
              <a:rPr lang="en-US" altLang="zh-CN" sz="2400" dirty="0"/>
              <a:t> </a:t>
            </a:r>
            <a:r>
              <a:rPr lang="zh-CN" altLang="en-US" sz="2400" dirty="0"/>
              <a:t>用于命令行操作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endParaRPr lang="en-US" altLang="zh-CN" sz="2400" dirty="0"/>
          </a:p>
          <a:p>
            <a:pPr>
              <a:lnSpc>
                <a:spcPct val="150000"/>
              </a:lnSpc>
            </a:pPr>
            <a:endParaRPr lang="en-US" altLang="zh-CN" sz="2400" dirty="0"/>
          </a:p>
          <a:p>
            <a:pPr>
              <a:lnSpc>
                <a:spcPct val="150000"/>
              </a:lnSpc>
            </a:pPr>
            <a:endParaRPr lang="en-US" altLang="zh-CN" sz="2400" dirty="0"/>
          </a:p>
          <a:p>
            <a:pPr>
              <a:lnSpc>
                <a:spcPct val="150000"/>
              </a:lnSpc>
            </a:pPr>
            <a:endParaRPr lang="en-US" altLang="zh-CN" sz="24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AF92441-9EED-014D-8D06-01FB3405D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374" y="3612205"/>
            <a:ext cx="4420184" cy="324579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1812125-09F9-5EEB-6E3F-4E63A2B7B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4647" y="1932928"/>
            <a:ext cx="3547353" cy="492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99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事件处理的插件系统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1023092" cy="418852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/>
              <a:t>系统加载重载、保存状态、系统退出、调度和任务执行前后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埋下事件钩子，在合适的时机完成额外的</a:t>
            </a:r>
            <a:r>
              <a:rPr lang="zh-CN" altLang="en-US" sz="2400" b="1" u="sng" dirty="0"/>
              <a:t>周围工作</a:t>
            </a:r>
            <a:endParaRPr lang="en-US" altLang="zh-CN" sz="2400" b="1" u="sng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抛开插件和 </a:t>
            </a:r>
            <a:r>
              <a:rPr lang="en-US" altLang="zh-CN" sz="2400" dirty="0"/>
              <a:t>helpers </a:t>
            </a:r>
            <a:r>
              <a:rPr lang="zh-CN" altLang="en-US" sz="2400" dirty="0"/>
              <a:t>来看，</a:t>
            </a:r>
            <a:r>
              <a:rPr lang="en-US" altLang="zh-CN" sz="2400" dirty="0"/>
              <a:t>shine </a:t>
            </a:r>
            <a:r>
              <a:rPr lang="zh-CN" altLang="en-US" sz="2400" dirty="0"/>
              <a:t>只是一个单纯的循环任务管理系统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目前有高达 </a:t>
            </a:r>
            <a:r>
              <a:rPr lang="en-US" altLang="zh-CN" sz="2400" dirty="0"/>
              <a:t>15 </a:t>
            </a:r>
            <a:r>
              <a:rPr lang="zh-CN" altLang="en-US" sz="2400" dirty="0"/>
              <a:t>个插件（全自己写的！）运行于镜像站上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10061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事件处理的插件系统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718292" cy="418852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*_</a:t>
            </a:r>
            <a:r>
              <a:rPr lang="en-US" altLang="zh-CN" sz="2400" dirty="0" err="1"/>
              <a:t>ngx_conf</a:t>
            </a:r>
            <a:r>
              <a:rPr lang="en-US" altLang="zh-CN" sz="2400" dirty="0"/>
              <a:t> </a:t>
            </a:r>
            <a:r>
              <a:rPr lang="zh-CN" altLang="en-US" sz="2400" dirty="0"/>
              <a:t>、</a:t>
            </a:r>
            <a:r>
              <a:rPr lang="en-US" altLang="zh-CN" sz="2400" dirty="0" err="1"/>
              <a:t>rsyncd_conf</a:t>
            </a:r>
            <a:r>
              <a:rPr lang="en-US" altLang="zh-CN" sz="2400" dirty="0"/>
              <a:t> </a:t>
            </a:r>
            <a:r>
              <a:rPr lang="zh-CN" altLang="en-US" sz="2400" dirty="0"/>
              <a:t>为 </a:t>
            </a:r>
            <a:r>
              <a:rPr lang="en-US" altLang="zh-CN" sz="2400" dirty="0"/>
              <a:t>NGINX </a:t>
            </a:r>
            <a:r>
              <a:rPr lang="zh-CN" altLang="en-US" sz="2400" dirty="0"/>
              <a:t>和 </a:t>
            </a:r>
            <a:r>
              <a:rPr lang="en-US" altLang="zh-CN" sz="2400" dirty="0" err="1"/>
              <a:t>rsync</a:t>
            </a:r>
            <a:r>
              <a:rPr lang="en-US" altLang="zh-CN" sz="2400" dirty="0"/>
              <a:t> </a:t>
            </a:r>
            <a:r>
              <a:rPr lang="zh-CN" altLang="en-US" sz="2400" dirty="0"/>
              <a:t>生成额外的配置文件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 err="1"/>
              <a:t>web_api</a:t>
            </a:r>
            <a:r>
              <a:rPr lang="en-US" altLang="zh-CN" sz="2400" dirty="0"/>
              <a:t> </a:t>
            </a:r>
            <a:r>
              <a:rPr lang="zh-CN" altLang="en-US" sz="2400" dirty="0"/>
              <a:t>、</a:t>
            </a:r>
            <a:r>
              <a:rPr lang="en-US" altLang="zh-CN" sz="2400" dirty="0" err="1"/>
              <a:t>mirrorz_api</a:t>
            </a:r>
            <a:r>
              <a:rPr lang="en-US" altLang="zh-CN" sz="2400" dirty="0"/>
              <a:t> </a:t>
            </a:r>
            <a:r>
              <a:rPr lang="zh-CN" altLang="en-US" sz="2400" dirty="0"/>
              <a:t>、</a:t>
            </a:r>
            <a:r>
              <a:rPr lang="en-US" altLang="zh-CN" sz="2400" dirty="0" err="1"/>
              <a:t>uptimerobot_api</a:t>
            </a:r>
            <a:r>
              <a:rPr lang="en-US" altLang="zh-CN" sz="2400" dirty="0"/>
              <a:t> </a:t>
            </a:r>
            <a:r>
              <a:rPr lang="zh-CN" altLang="en-US" sz="2400" dirty="0"/>
              <a:t>为前端和其它服务提供 </a:t>
            </a:r>
            <a:r>
              <a:rPr lang="en-US" altLang="zh-CN" sz="2400" dirty="0"/>
              <a:t>API</a:t>
            </a:r>
          </a:p>
          <a:p>
            <a:pPr>
              <a:lnSpc>
                <a:spcPct val="150000"/>
              </a:lnSpc>
            </a:pPr>
            <a:r>
              <a:rPr lang="en-US" altLang="zh-CN" sz="2400" dirty="0" err="1"/>
              <a:t>concurrent_limit</a:t>
            </a:r>
            <a:r>
              <a:rPr lang="en-US" altLang="zh-CN" sz="2400" dirty="0"/>
              <a:t> </a:t>
            </a:r>
            <a:r>
              <a:rPr lang="zh-CN" altLang="en-US" sz="2400" dirty="0"/>
              <a:t>、</a:t>
            </a:r>
            <a:r>
              <a:rPr lang="en-US" altLang="zh-CN" sz="2400" dirty="0" err="1"/>
              <a:t>load_limit</a:t>
            </a:r>
            <a:r>
              <a:rPr lang="en-US" altLang="zh-CN" sz="2400" dirty="0"/>
              <a:t>  </a:t>
            </a:r>
            <a:r>
              <a:rPr lang="zh-CN" altLang="en-US" sz="2400" dirty="0"/>
              <a:t>通过并发数和系统负载限制新任务执行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 err="1"/>
              <a:t>ftpsync_helper</a:t>
            </a:r>
            <a:r>
              <a:rPr lang="en-US" altLang="zh-CN" sz="2400" dirty="0"/>
              <a:t> </a:t>
            </a:r>
            <a:r>
              <a:rPr lang="zh-CN" altLang="en-US" sz="2400" dirty="0"/>
              <a:t>用于 </a:t>
            </a:r>
            <a:r>
              <a:rPr lang="en-US" altLang="zh-CN" sz="2400" dirty="0"/>
              <a:t>Debian </a:t>
            </a:r>
            <a:r>
              <a:rPr lang="zh-CN" altLang="en-US" sz="2400" dirty="0"/>
              <a:t>等项目的 </a:t>
            </a:r>
            <a:r>
              <a:rPr lang="en-US" altLang="zh-CN" sz="2400" dirty="0" err="1"/>
              <a:t>ftpsync</a:t>
            </a:r>
            <a:r>
              <a:rPr lang="en-US" altLang="zh-CN" sz="2400" dirty="0"/>
              <a:t> </a:t>
            </a:r>
            <a:r>
              <a:rPr lang="zh-CN" altLang="en-US" sz="2400" dirty="0"/>
              <a:t>同步工具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 err="1"/>
              <a:t>distros_api</a:t>
            </a:r>
            <a:r>
              <a:rPr lang="en-US" altLang="zh-CN" sz="2400" dirty="0"/>
              <a:t> </a:t>
            </a:r>
            <a:r>
              <a:rPr lang="zh-CN" altLang="en-US" sz="2400" dirty="0"/>
              <a:t>统计各个项目下的 </a:t>
            </a:r>
            <a:r>
              <a:rPr lang="en-US" altLang="zh-CN" sz="2400" dirty="0"/>
              <a:t>ISO </a:t>
            </a:r>
            <a:r>
              <a:rPr lang="zh-CN" altLang="en-US" sz="2400" dirty="0"/>
              <a:t>镜像下载信息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4491439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事件处理的插件系统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718292" cy="41885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err="1"/>
              <a:t>eval_cmd</a:t>
            </a:r>
            <a:r>
              <a:rPr lang="en-US" altLang="zh-CN" sz="2400" dirty="0"/>
              <a:t> </a:t>
            </a:r>
            <a:r>
              <a:rPr lang="zh-CN" altLang="en-US" sz="2400" dirty="0"/>
              <a:t>为指令线程增加任意代码执行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 err="1"/>
              <a:t>maint_limit_cmd</a:t>
            </a:r>
            <a:r>
              <a:rPr lang="en-US" altLang="zh-CN" sz="2400" dirty="0"/>
              <a:t> </a:t>
            </a:r>
            <a:r>
              <a:rPr lang="zh-CN" altLang="en-US" sz="2400" dirty="0"/>
              <a:t>增加了暂停调度新任务的维护模式指令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 err="1"/>
              <a:t>priority_helper</a:t>
            </a:r>
            <a:r>
              <a:rPr lang="en-US" altLang="zh-CN" sz="2400" dirty="0"/>
              <a:t> </a:t>
            </a:r>
            <a:r>
              <a:rPr lang="zh-CN" altLang="en-US" sz="2400" dirty="0"/>
              <a:t>定义了若干用于配置项目优先级的常量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 err="1"/>
              <a:t>ratio_stat</a:t>
            </a:r>
            <a:r>
              <a:rPr lang="en-US" altLang="zh-CN" sz="2400" dirty="0"/>
              <a:t> </a:t>
            </a:r>
            <a:r>
              <a:rPr lang="zh-CN" altLang="en-US" sz="2400" dirty="0"/>
              <a:t>统计同步时间占空比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 err="1"/>
              <a:t>robots_api</a:t>
            </a:r>
            <a:r>
              <a:rPr lang="en-US" altLang="zh-CN" sz="2400" dirty="0"/>
              <a:t> </a:t>
            </a:r>
            <a:r>
              <a:rPr lang="zh-CN" altLang="en-US" sz="2400" dirty="0"/>
              <a:t>为网站生成避免爬取内容的 </a:t>
            </a:r>
            <a:r>
              <a:rPr lang="en-US" altLang="zh-CN" sz="2400" dirty="0"/>
              <a:t>robots.txt</a:t>
            </a:r>
          </a:p>
        </p:txBody>
      </p:sp>
    </p:spTree>
    <p:extLst>
      <p:ext uri="{BB962C8B-B14F-4D97-AF65-F5344CB8AC3E}">
        <p14:creationId xmlns:p14="http://schemas.microsoft.com/office/powerpoint/2010/main" val="9704276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A7351770-2D26-DE81-9AFE-F703C37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87" y="2874206"/>
            <a:ext cx="10561418" cy="1468800"/>
          </a:xfrm>
        </p:spPr>
        <p:txBody>
          <a:bodyPr/>
          <a:lstStyle/>
          <a:p>
            <a:r>
              <a:rPr lang="zh-CN" altLang="en-US" dirty="0"/>
              <a:t>后记</a:t>
            </a:r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17B9D3D-5BE4-D450-D90D-B0F9BBA0D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87" y="5599131"/>
            <a:ext cx="10561418" cy="433955"/>
          </a:xfrm>
        </p:spPr>
        <p:txBody>
          <a:bodyPr/>
          <a:lstStyle/>
          <a:p>
            <a:r>
              <a:rPr lang="zh-CN" altLang="en-US" sz="2400" dirty="0"/>
              <a:t>与世界连接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51110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设备升级要考虑瓶颈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406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12 </a:t>
            </a:r>
            <a:r>
              <a:rPr lang="zh-CN" altLang="en-US" sz="2400" dirty="0"/>
              <a:t>月 </a:t>
            </a:r>
            <a:r>
              <a:rPr lang="en-US" altLang="zh-CN" sz="2400" dirty="0"/>
              <a:t>1 </a:t>
            </a:r>
            <a:r>
              <a:rPr lang="zh-CN" altLang="en-US" sz="2400" dirty="0"/>
              <a:t>日，为容纳更多项目，李振建老师翻出了 </a:t>
            </a:r>
            <a:r>
              <a:rPr lang="en-US" altLang="zh-CN" sz="2400" dirty="0"/>
              <a:t>4 </a:t>
            </a:r>
            <a:r>
              <a:rPr lang="zh-CN" altLang="en-US" sz="2400" dirty="0"/>
              <a:t>块 </a:t>
            </a:r>
            <a:r>
              <a:rPr lang="en-US" altLang="zh-CN" sz="2400" dirty="0"/>
              <a:t>16 TB </a:t>
            </a:r>
            <a:r>
              <a:rPr lang="zh-CN" altLang="en-US" sz="2400" dirty="0"/>
              <a:t>希捷银河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4x 16TB </a:t>
            </a:r>
            <a:r>
              <a:rPr lang="zh-CN" altLang="en-US" sz="2400" dirty="0"/>
              <a:t>和 </a:t>
            </a:r>
            <a:r>
              <a:rPr lang="en-US" altLang="zh-CN" sz="2400" dirty="0"/>
              <a:t>8x 3TB </a:t>
            </a:r>
            <a:r>
              <a:rPr lang="zh-CN" altLang="en-US" sz="2400" dirty="0"/>
              <a:t>分别进行 </a:t>
            </a:r>
            <a:r>
              <a:rPr lang="en-US" altLang="zh-CN" sz="2400" dirty="0"/>
              <a:t>RAID 5 </a:t>
            </a:r>
            <a:r>
              <a:rPr lang="zh-CN" altLang="en-US" sz="2400" dirty="0"/>
              <a:t>得到 </a:t>
            </a:r>
            <a:r>
              <a:rPr lang="en-US" altLang="zh-CN" sz="2400" dirty="0"/>
              <a:t>43 TiB + 19 TiB</a:t>
            </a:r>
          </a:p>
          <a:p>
            <a:pPr>
              <a:lnSpc>
                <a:spcPct val="150000"/>
              </a:lnSpc>
            </a:pP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3 </a:t>
            </a:r>
            <a:r>
              <a:rPr lang="zh-CN" altLang="en-US" sz="2400" dirty="0"/>
              <a:t>月 </a:t>
            </a:r>
            <a:r>
              <a:rPr lang="en-US" altLang="zh-CN" sz="2400" dirty="0"/>
              <a:t>27 </a:t>
            </a:r>
            <a:r>
              <a:rPr lang="zh-CN" altLang="en-US" sz="2400" dirty="0"/>
              <a:t>日，李振建和符太东老师翻箱倒柜，又找出了 </a:t>
            </a:r>
            <a:r>
              <a:rPr lang="en-US" altLang="zh-CN" sz="2400" dirty="0"/>
              <a:t>20 </a:t>
            </a:r>
            <a:r>
              <a:rPr lang="zh-CN" altLang="en-US" sz="2400" dirty="0"/>
              <a:t>多条 </a:t>
            </a:r>
            <a:r>
              <a:rPr lang="en-US" altLang="zh-CN" sz="2400" dirty="0"/>
              <a:t>DDR3</a:t>
            </a:r>
          </a:p>
          <a:p>
            <a:pPr>
              <a:lnSpc>
                <a:spcPct val="150000"/>
              </a:lnSpc>
            </a:pPr>
            <a:r>
              <a:rPr lang="zh-CN" altLang="en-US" sz="2400" dirty="0"/>
              <a:t>然而事情并不顺利：</a:t>
            </a:r>
            <a:r>
              <a:rPr lang="en-US" altLang="zh-CN" sz="2400" dirty="0"/>
              <a:t>(possibly bad)</a:t>
            </a:r>
            <a:r>
              <a:rPr lang="zh-CN" altLang="en-US" sz="2400" dirty="0"/>
              <a:t> </a:t>
            </a:r>
            <a:r>
              <a:rPr lang="en-US" altLang="zh-CN" sz="2400" dirty="0"/>
              <a:t>old</a:t>
            </a:r>
            <a:r>
              <a:rPr lang="zh-CN" altLang="en-US" sz="2400" dirty="0"/>
              <a:t> </a:t>
            </a:r>
            <a:r>
              <a:rPr lang="en-US" altLang="zh-CN" sz="2400" dirty="0"/>
              <a:t>memories</a:t>
            </a:r>
          </a:p>
          <a:p>
            <a:pPr>
              <a:lnSpc>
                <a:spcPct val="150000"/>
              </a:lnSpc>
            </a:pPr>
            <a:r>
              <a:rPr lang="zh-CN" altLang="en-US" sz="2400" dirty="0"/>
              <a:t>最终我们拥有了 </a:t>
            </a:r>
            <a:r>
              <a:rPr lang="en-US" altLang="zh-CN" sz="2400" dirty="0"/>
              <a:t>184 GB </a:t>
            </a:r>
            <a:r>
              <a:rPr lang="zh-CN" altLang="en-US" sz="2400" dirty="0"/>
              <a:t>的 </a:t>
            </a:r>
            <a:r>
              <a:rPr lang="en-US" altLang="zh-CN" sz="2400" dirty="0"/>
              <a:t>RAM </a:t>
            </a:r>
            <a:r>
              <a:rPr lang="zh-CN" altLang="en-US" sz="2400" dirty="0"/>
              <a:t>，大部分给 </a:t>
            </a:r>
            <a:r>
              <a:rPr lang="en-US" altLang="zh-CN" sz="2400" dirty="0"/>
              <a:t>ARC </a:t>
            </a:r>
            <a:r>
              <a:rPr lang="zh-CN" altLang="en-US" sz="2400" dirty="0"/>
              <a:t>做缓存用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endParaRPr lang="en-US" altLang="zh-CN" sz="24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6103733-6FD5-D66A-8CBD-8EF29FAED4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51" t="28135" b="25596"/>
          <a:stretch/>
        </p:blipFill>
        <p:spPr>
          <a:xfrm>
            <a:off x="6391701" y="0"/>
            <a:ext cx="5800299" cy="21154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F579C14-224F-FB78-8482-AC40AE8C5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555" y="0"/>
            <a:ext cx="4451445" cy="333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3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28063C-FCC7-49C3-F9DF-D309EBB4C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吉大镜像站  堂堂复活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32C65B-55A4-F652-F1AC-0F9122567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984182" cy="3934069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/>
              <a:t>2022 </a:t>
            </a:r>
            <a:r>
              <a:rPr lang="zh-CN" altLang="en-US" sz="2400" dirty="0"/>
              <a:t>年 </a:t>
            </a:r>
            <a:r>
              <a:rPr lang="en-US" altLang="zh-CN" sz="2400" dirty="0"/>
              <a:t>11 </a:t>
            </a:r>
            <a:r>
              <a:rPr lang="zh-CN" altLang="en-US" sz="2400" dirty="0"/>
              <a:t>月 </a:t>
            </a:r>
            <a:r>
              <a:rPr lang="en-US" altLang="zh-CN" sz="2400" dirty="0"/>
              <a:t>1 </a:t>
            </a:r>
            <a:r>
              <a:rPr lang="zh-CN" altLang="en-US" sz="2400" dirty="0"/>
              <a:t>日，镜像站 </a:t>
            </a:r>
            <a:r>
              <a:rPr lang="en-US" altLang="zh-CN" sz="2400" dirty="0"/>
              <a:t>demo </a:t>
            </a:r>
            <a:r>
              <a:rPr lang="zh-CN" altLang="en-US" sz="2400" dirty="0"/>
              <a:t>上线，</a:t>
            </a:r>
            <a:r>
              <a:rPr lang="en-US" altLang="zh-CN" sz="2400" dirty="0"/>
              <a:t>1 </a:t>
            </a:r>
            <a:r>
              <a:rPr lang="zh-CN" altLang="en-US" sz="2400" dirty="0"/>
              <a:t>月 </a:t>
            </a:r>
            <a:r>
              <a:rPr lang="en-US" altLang="zh-CN" sz="2400" dirty="0"/>
              <a:t>6 </a:t>
            </a:r>
            <a:r>
              <a:rPr lang="zh-CN" altLang="en-US" sz="2400" dirty="0"/>
              <a:t>日正式切换上线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en-US" sz="2400" dirty="0"/>
              <a:t>2023 </a:t>
            </a:r>
            <a:r>
              <a:rPr lang="zh-CN" altLang="en-US" sz="2400" dirty="0"/>
              <a:t>年 </a:t>
            </a:r>
            <a:r>
              <a:rPr lang="en-US" altLang="zh-CN" sz="2400" dirty="0"/>
              <a:t>4 </a:t>
            </a:r>
            <a:r>
              <a:rPr lang="zh-CN" altLang="en-US" sz="2400" dirty="0"/>
              <a:t>月 </a:t>
            </a:r>
            <a:r>
              <a:rPr lang="en-US" altLang="zh-CN" sz="2400" dirty="0"/>
              <a:t>10 </a:t>
            </a:r>
            <a:r>
              <a:rPr lang="zh-CN" altLang="en-US" sz="2400" dirty="0"/>
              <a:t>日，镜像站</a:t>
            </a:r>
            <a:r>
              <a:rPr lang="zh-CN" altLang="en-US" sz="2400" b="1" dirty="0"/>
              <a:t>开放公众访问</a:t>
            </a:r>
            <a:endParaRPr lang="en-US" altLang="zh-CN" sz="2400" b="1" dirty="0"/>
          </a:p>
          <a:p>
            <a:pPr>
              <a:lnSpc>
                <a:spcPct val="200000"/>
              </a:lnSpc>
            </a:pPr>
            <a:r>
              <a:rPr lang="zh-CN" altLang="en-US" sz="2400" dirty="0"/>
              <a:t>目前能够提供校内外 </a:t>
            </a:r>
            <a:r>
              <a:rPr lang="en-US" altLang="zh-CN" sz="2400" dirty="0"/>
              <a:t>IPv4/IPv6 </a:t>
            </a:r>
            <a:r>
              <a:rPr lang="zh-CN" altLang="en-US" sz="2400" dirty="0"/>
              <a:t>双栈的 </a:t>
            </a:r>
            <a:r>
              <a:rPr lang="en-US" altLang="zh-CN" sz="2400" dirty="0"/>
              <a:t>HTTP(S) </a:t>
            </a:r>
            <a:r>
              <a:rPr lang="zh-CN" altLang="en-US" sz="2400" dirty="0"/>
              <a:t>和 </a:t>
            </a:r>
            <a:r>
              <a:rPr lang="en-US" altLang="zh-CN" sz="2400" dirty="0" err="1"/>
              <a:t>rsync</a:t>
            </a:r>
            <a:r>
              <a:rPr lang="en-US" altLang="zh-CN" sz="2400" dirty="0"/>
              <a:t> </a:t>
            </a:r>
            <a:r>
              <a:rPr lang="zh-CN" altLang="en-US" sz="2400" dirty="0"/>
              <a:t>服务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zh-CN" altLang="en-US" sz="2400" strike="sngStrike" dirty="0"/>
              <a:t>终于不用全都从 </a:t>
            </a:r>
            <a:r>
              <a:rPr lang="en-US" altLang="zh-CN" sz="2400" strike="sngStrike" dirty="0"/>
              <a:t>TUNA </a:t>
            </a:r>
            <a:r>
              <a:rPr lang="zh-CN" altLang="en-US" sz="2400" strike="sngStrike" dirty="0"/>
              <a:t>拖了</a:t>
            </a:r>
            <a:r>
              <a:rPr lang="zh-CN" altLang="en-US" sz="2400" dirty="0"/>
              <a:t>，甚至已获数个上游项目列入官方源</a:t>
            </a:r>
            <a:endParaRPr lang="en-US" sz="2400" strike="sngStrike" dirty="0"/>
          </a:p>
        </p:txBody>
      </p:sp>
    </p:spTree>
    <p:extLst>
      <p:ext uri="{BB962C8B-B14F-4D97-AF65-F5344CB8AC3E}">
        <p14:creationId xmlns:p14="http://schemas.microsoft.com/office/powerpoint/2010/main" val="290154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327A51-0352-024A-8CDC-79EE3A0C8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与其他社区的奇妙交流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C5E626-641D-BA70-09F3-28774F807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428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给 </a:t>
            </a:r>
            <a:r>
              <a:rPr lang="en-US" altLang="zh-CN" sz="2400" dirty="0"/>
              <a:t>Bandersnatch </a:t>
            </a:r>
            <a:r>
              <a:rPr lang="zh-CN" altLang="en-US" sz="2400" dirty="0"/>
              <a:t>加功能、做优化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多灾多难的 </a:t>
            </a:r>
            <a:r>
              <a:rPr lang="en-US" altLang="zh-CN" sz="2400" dirty="0" err="1"/>
              <a:t>PyPI</a:t>
            </a:r>
            <a:r>
              <a:rPr lang="en-US" altLang="zh-CN" sz="2400" dirty="0"/>
              <a:t> </a:t>
            </a:r>
            <a:r>
              <a:rPr lang="zh-CN" altLang="en-US" sz="2400" dirty="0"/>
              <a:t>，和咕咕咕咕的 </a:t>
            </a:r>
            <a:r>
              <a:rPr lang="en-US" altLang="zh-CN" sz="2400" dirty="0" err="1"/>
              <a:t>PyPA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不同上游项目打交道的体验</a:t>
            </a:r>
            <a:endParaRPr lang="en-US" altLang="zh-CN" sz="2400" dirty="0"/>
          </a:p>
          <a:p>
            <a:pPr lvl="1"/>
            <a:r>
              <a:rPr lang="zh-CN" altLang="en-US" sz="2200" dirty="0"/>
              <a:t>群友回复的 </a:t>
            </a:r>
            <a:r>
              <a:rPr lang="en-US" altLang="zh-CN" sz="2200" dirty="0" err="1"/>
              <a:t>ArchCN</a:t>
            </a:r>
            <a:r>
              <a:rPr lang="en-US" altLang="zh-CN" sz="2200" dirty="0"/>
              <a:t> </a:t>
            </a:r>
            <a:r>
              <a:rPr lang="zh-CN" altLang="en-US" sz="2200" dirty="0"/>
              <a:t>、群友同事回复的 </a:t>
            </a:r>
            <a:r>
              <a:rPr lang="en-US" altLang="zh-CN" sz="2200" dirty="0" err="1"/>
              <a:t>Deepin</a:t>
            </a:r>
            <a:endParaRPr lang="en-US" altLang="zh-CN" sz="2200" dirty="0"/>
          </a:p>
          <a:p>
            <a:pPr lvl="1"/>
            <a:r>
              <a:rPr lang="zh-CN" altLang="en-US" sz="2200" dirty="0"/>
              <a:t>“自主可控”的 </a:t>
            </a:r>
            <a:r>
              <a:rPr lang="en-US" altLang="zh-CN" sz="2200" dirty="0" err="1"/>
              <a:t>OpenKylin</a:t>
            </a:r>
            <a:r>
              <a:rPr lang="en-US" altLang="zh-CN" sz="2200" dirty="0"/>
              <a:t> </a:t>
            </a:r>
            <a:r>
              <a:rPr lang="zh-CN" altLang="en-US" sz="2200" dirty="0"/>
              <a:t>和社区项目 </a:t>
            </a:r>
            <a:r>
              <a:rPr lang="en-US" altLang="zh-CN" sz="2200" dirty="0" err="1"/>
              <a:t>ImmortalWrt</a:t>
            </a:r>
            <a:endParaRPr lang="en-US" altLang="zh-CN" sz="2200" dirty="0"/>
          </a:p>
          <a:p>
            <a:pPr lvl="1"/>
            <a:r>
              <a:rPr lang="en-US" altLang="zh-CN" sz="2200" dirty="0"/>
              <a:t>……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5862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327A51-0352-024A-8CDC-79EE3A0C8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后续工作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C5E626-641D-BA70-09F3-28774F807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继续增加后续批次的项目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对接 </a:t>
            </a:r>
            <a:r>
              <a:rPr lang="en-US" altLang="zh-CN" sz="2400" dirty="0" err="1"/>
              <a:t>mirrorz</a:t>
            </a:r>
            <a:r>
              <a:rPr lang="en-US" altLang="zh-CN" sz="2400" dirty="0"/>
              <a:t>-help </a:t>
            </a:r>
            <a:r>
              <a:rPr lang="zh-CN" altLang="en-US" sz="2400" dirty="0"/>
              <a:t>共享文档 </a:t>
            </a:r>
            <a:r>
              <a:rPr lang="en-US" altLang="zh-CN" sz="2400" dirty="0"/>
              <a:t>(OSPP)</a:t>
            </a:r>
          </a:p>
          <a:p>
            <a:pPr>
              <a:lnSpc>
                <a:spcPct val="150000"/>
              </a:lnSpc>
            </a:pPr>
            <a:r>
              <a:rPr lang="zh-CN" altLang="en-US" sz="2400" dirty="0"/>
              <a:t>恶意流量对策联合工作小组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完善性能监控、日志分析、故障转移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（不知道何时）加硬盘？加带宽？（或者</a:t>
            </a:r>
            <a:r>
              <a:rPr lang="zh-CN" altLang="en-US" sz="2400" dirty="0">
                <a:solidFill>
                  <a:srgbClr val="FF0000"/>
                </a:solidFill>
              </a:rPr>
              <a:t>拔线</a:t>
            </a:r>
            <a:r>
              <a:rPr lang="zh-CN" altLang="en-US" sz="2400" dirty="0"/>
              <a:t>？</a:t>
            </a:r>
            <a:endParaRPr lang="en-US" sz="24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D530410-FA98-07DD-F5EB-1B44FD303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258" y="5005661"/>
            <a:ext cx="2078274" cy="93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3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31962E3-5D3B-0C3F-4762-1AEA048F2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5781"/>
            <a:ext cx="12192000" cy="5226437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F13B8DEC-BB94-1587-9227-DD27B1D64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70" y="0"/>
            <a:ext cx="11096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61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F58BA3-3E82-BE32-E0D3-0A5B1F66F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吉林大学</a:t>
            </a:r>
            <a:r>
              <a:rPr lang="zh-CN" altLang="en-US" sz="600" dirty="0"/>
              <a:t>大学生</a:t>
            </a:r>
            <a:r>
              <a:rPr lang="zh-CN" altLang="en-US" dirty="0"/>
              <a:t> </a:t>
            </a:r>
            <a:r>
              <a:rPr lang="en-US" altLang="zh-CN" dirty="0"/>
              <a:t>Linux </a:t>
            </a:r>
            <a:r>
              <a:rPr lang="zh-CN" altLang="en-US" dirty="0"/>
              <a:t>用户协会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BED82F1-0870-7887-C87D-E73A3E8FE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424" y="2420407"/>
            <a:ext cx="10554574" cy="44375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吉林大学为数不多的正经技术社团之一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 err="1"/>
              <a:t>TechTalk</a:t>
            </a:r>
            <a:r>
              <a:rPr lang="zh-CN" altLang="en-US" sz="2400" dirty="0"/>
              <a:t> 技术分享</a:t>
            </a:r>
            <a:endParaRPr lang="en-US" altLang="zh-CN" sz="2400" dirty="0"/>
          </a:p>
          <a:p>
            <a:r>
              <a:rPr lang="en-US" altLang="zh-CN" sz="2400" dirty="0"/>
              <a:t>Meetup </a:t>
            </a:r>
            <a:r>
              <a:rPr lang="zh-CN" altLang="en-US" sz="2400" dirty="0"/>
              <a:t>小聚</a:t>
            </a:r>
            <a:endParaRPr lang="en-US" altLang="zh-CN" sz="2400" dirty="0"/>
          </a:p>
          <a:p>
            <a:r>
              <a:rPr lang="en-US" altLang="zh-CN" sz="2400" dirty="0"/>
              <a:t>Install Party </a:t>
            </a:r>
            <a:r>
              <a:rPr lang="zh-CN" altLang="en-US" sz="2400" dirty="0"/>
              <a:t>安装派对</a:t>
            </a:r>
            <a:endParaRPr lang="en-US" altLang="zh-CN" sz="2400" dirty="0"/>
          </a:p>
          <a:p>
            <a:r>
              <a:rPr lang="en-US" altLang="zh-CN" sz="2400" dirty="0"/>
              <a:t>Release Party </a:t>
            </a:r>
            <a:r>
              <a:rPr lang="zh-CN" altLang="en-US" sz="2400" dirty="0"/>
              <a:t>发布日派对</a:t>
            </a:r>
            <a:endParaRPr lang="en-US" altLang="zh-CN" sz="2400" dirty="0"/>
          </a:p>
          <a:p>
            <a:r>
              <a:rPr lang="en-US" altLang="zh-CN" sz="2400" dirty="0"/>
              <a:t>SFD </a:t>
            </a:r>
            <a:r>
              <a:rPr lang="zh-CN" altLang="en-US" sz="2400" dirty="0"/>
              <a:t>软件自由日</a:t>
            </a:r>
            <a:endParaRPr lang="en-US" altLang="zh-CN" sz="2400" dirty="0"/>
          </a:p>
          <a:p>
            <a:endParaRPr lang="en-US" sz="24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FC599E3-4C7A-56CC-42DB-ACF9D193A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6" y="0"/>
            <a:ext cx="4570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09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8FB01C-DAC3-3097-5A3C-AD561E2340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dirty="0"/>
              <a:t>JLU Mirrors</a:t>
            </a:r>
            <a:br>
              <a:rPr lang="en-US" sz="6000" dirty="0"/>
            </a:br>
            <a:r>
              <a:rPr lang="zh-CN" altLang="en-US" sz="6000" dirty="0"/>
              <a:t>重新造的那些轮子们</a:t>
            </a:r>
            <a:endParaRPr lang="en-US" sz="600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90326AB-58BB-B69A-1670-C09A94829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1" y="4949817"/>
            <a:ext cx="10572000" cy="1761221"/>
          </a:xfrm>
        </p:spPr>
        <p:txBody>
          <a:bodyPr>
            <a:normAutofit/>
          </a:bodyPr>
          <a:lstStyle/>
          <a:p>
            <a:pPr>
              <a:buClr>
                <a:srgbClr val="3494BA"/>
              </a:buClr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TechCiel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                 @ 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吉林大学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Linux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用户协会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高校开源软件论坛   </a:t>
            </a:r>
            <a:r>
              <a:rPr lang="en-US" altLang="zh-CN" sz="2400" dirty="0">
                <a:solidFill>
                  <a:prstClr val="white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@   </a:t>
            </a:r>
            <a:r>
              <a:rPr lang="zh-CN" altLang="en-US" sz="2400" dirty="0">
                <a:solidFill>
                  <a:prstClr val="white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南京大学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494BA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2023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年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8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月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19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日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形 4">
            <a:extLst>
              <a:ext uri="{FF2B5EF4-FFF2-40B4-BE49-F238E27FC236}">
                <a16:creationId xmlns:a16="http://schemas.microsoft.com/office/drawing/2014/main" id="{D4391864-0EA8-EA8E-2C87-E178D5881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0561" y="531159"/>
            <a:ext cx="1871156" cy="1871156"/>
          </a:xfrm>
          <a:prstGeom prst="rect">
            <a:avLst/>
          </a:prstGeom>
          <a:effectLst/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6B9718F8-667C-200E-0298-6F724AE87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7297172" y="375427"/>
            <a:ext cx="2087880" cy="20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7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镜像站最大的敌人是什么</a:t>
            </a:r>
            <a:r>
              <a:rPr lang="en-US" altLang="zh-CN" dirty="0"/>
              <a:t>…?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15700" b="1" dirty="0"/>
              <a:t>拔线</a:t>
            </a:r>
            <a:endParaRPr lang="en-US" sz="15700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84E59C0-0D35-290A-C651-6055690F4568}"/>
              </a:ext>
            </a:extLst>
          </p:cNvPr>
          <p:cNvSpPr txBox="1"/>
          <p:nvPr/>
        </p:nvSpPr>
        <p:spPr>
          <a:xfrm>
            <a:off x="4855183" y="5498519"/>
            <a:ext cx="2481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网线电线都算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573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3DB5912-89D3-9058-2DF6-1DD60352C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09" y="383241"/>
            <a:ext cx="12194910" cy="596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7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080B-E93E-C733-8598-72842800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从校医院到网络中心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30EF34-D062-DB7E-7D67-FAF0CF1E2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2023 </a:t>
            </a:r>
            <a:r>
              <a:rPr lang="zh-CN" altLang="en-US" sz="2400" dirty="0"/>
              <a:t>年 </a:t>
            </a:r>
            <a:r>
              <a:rPr lang="en-US" altLang="zh-CN" sz="2400" dirty="0"/>
              <a:t>3 </a:t>
            </a:r>
            <a:r>
              <a:rPr lang="zh-CN" altLang="en-US" sz="2400" dirty="0"/>
              <a:t>月 </a:t>
            </a:r>
            <a:r>
              <a:rPr lang="en-US" altLang="zh-CN" sz="2400" dirty="0"/>
              <a:t>24 </a:t>
            </a:r>
            <a:r>
              <a:rPr lang="zh-CN" altLang="en-US" sz="2400" dirty="0"/>
              <a:t>日，网络中心李振建老师协调上架了一台物理机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Consolas" panose="020B0609020204030204" pitchFamily="49" charset="0"/>
                <a:cs typeface="Courier New" panose="02070309020205020404" pitchFamily="49" charset="0"/>
              </a:rPr>
              <a:t>CPU</a:t>
            </a:r>
            <a:r>
              <a:rPr lang="en-US" altLang="zh-CN" sz="2400" dirty="0"/>
              <a:t>:</a:t>
            </a:r>
            <a:r>
              <a:rPr lang="zh-CN" altLang="en-US" sz="2400" dirty="0"/>
              <a:t> </a:t>
            </a:r>
            <a:r>
              <a:rPr lang="pt-BR" altLang="zh-CN" sz="2400" dirty="0"/>
              <a:t>2</a:t>
            </a:r>
            <a:r>
              <a:rPr lang="en-US" altLang="zh-CN" sz="2400" dirty="0"/>
              <a:t>x </a:t>
            </a:r>
            <a:r>
              <a:rPr lang="pt-BR" altLang="zh-CN" sz="2400" dirty="0"/>
              <a:t>Intel(R) Xeon(R) CPU </a:t>
            </a:r>
            <a:r>
              <a:rPr lang="pt-BR" altLang="zh-CN" sz="2400" b="1" dirty="0"/>
              <a:t>E5-2620</a:t>
            </a:r>
            <a:r>
              <a:rPr lang="pt-BR" altLang="zh-CN" sz="2400" dirty="0"/>
              <a:t> v2</a:t>
            </a:r>
          </a:p>
          <a:p>
            <a:pPr>
              <a:lnSpc>
                <a:spcPct val="150000"/>
              </a:lnSpc>
            </a:pPr>
            <a:r>
              <a:rPr lang="pt-BR" altLang="zh-CN" sz="2400" dirty="0">
                <a:latin typeface="Consolas" panose="020B0609020204030204" pitchFamily="49" charset="0"/>
                <a:cs typeface="Courier New" panose="02070309020205020404" pitchFamily="49" charset="0"/>
              </a:rPr>
              <a:t>RAM</a:t>
            </a:r>
            <a:r>
              <a:rPr lang="pt-BR" altLang="zh-CN" sz="2400" dirty="0"/>
              <a:t>: 32 GiB</a:t>
            </a:r>
          </a:p>
          <a:p>
            <a:pPr>
              <a:lnSpc>
                <a:spcPct val="150000"/>
              </a:lnSpc>
            </a:pPr>
            <a:r>
              <a:rPr lang="pt-BR" altLang="zh-CN" sz="2400" dirty="0">
                <a:latin typeface="Consolas" panose="020B0609020204030204" pitchFamily="49" charset="0"/>
                <a:cs typeface="Courier New" panose="02070309020205020404" pitchFamily="49" charset="0"/>
              </a:rPr>
              <a:t>HDD</a:t>
            </a:r>
            <a:r>
              <a:rPr lang="pt-BR" altLang="zh-CN" sz="2400" dirty="0"/>
              <a:t>: 2x 13.4 TiB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Consolas" panose="020B0609020204030204" pitchFamily="49" charset="0"/>
                <a:cs typeface="Courier New" panose="02070309020205020404" pitchFamily="49" charset="0"/>
              </a:rPr>
              <a:t>ETH</a:t>
            </a:r>
            <a:r>
              <a:rPr lang="en-US" altLang="zh-CN" sz="2400" dirty="0"/>
              <a:t>: 2x 1GbE (1 connected)</a:t>
            </a:r>
            <a:endParaRPr lang="pt-BR" altLang="zh-CN" sz="2400" dirty="0"/>
          </a:p>
        </p:txBody>
      </p:sp>
    </p:spTree>
    <p:extLst>
      <p:ext uri="{BB962C8B-B14F-4D97-AF65-F5344CB8AC3E}">
        <p14:creationId xmlns:p14="http://schemas.microsoft.com/office/powerpoint/2010/main" val="46947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竖排标题 10">
            <a:extLst>
              <a:ext uri="{FF2B5EF4-FFF2-40B4-BE49-F238E27FC236}">
                <a16:creationId xmlns:a16="http://schemas.microsoft.com/office/drawing/2014/main" id="{EC44BCD5-CC42-0D39-F40D-BFC8A9E7E6AF}"/>
              </a:ext>
            </a:extLst>
          </p:cNvPr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zh-CN" altLang="en-US" sz="4800" dirty="0"/>
              <a:t>感谢网络中心</a:t>
            </a:r>
            <a:br>
              <a:rPr lang="en-US" altLang="zh-CN" sz="4800" dirty="0"/>
            </a:br>
            <a:r>
              <a:rPr lang="zh-CN" altLang="en-US" sz="4800" dirty="0"/>
              <a:t>大力支持！</a:t>
            </a:r>
            <a:endParaRPr lang="en-US" sz="4800" dirty="0"/>
          </a:p>
        </p:txBody>
      </p:sp>
      <p:sp>
        <p:nvSpPr>
          <p:cNvPr id="12" name="竖排文字占位符 11">
            <a:extLst>
              <a:ext uri="{FF2B5EF4-FFF2-40B4-BE49-F238E27FC236}">
                <a16:creationId xmlns:a16="http://schemas.microsoft.com/office/drawing/2014/main" id="{F0789979-748D-E499-5404-D46150C6EB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F65AC8E-EFEC-4FB0-D939-D8D46C77D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805" y="0"/>
            <a:ext cx="3852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1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A7351770-2D26-DE81-9AFE-F703C377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手搓一个前端</a:t>
            </a:r>
            <a:br>
              <a:rPr lang="en-US" altLang="zh-CN" dirty="0"/>
            </a:br>
            <a:r>
              <a:rPr lang="en-US" altLang="zh-CN" dirty="0"/>
              <a:t>mirrors-web</a:t>
            </a:r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17B9D3D-5BE4-D450-D90D-B0F9BBA0D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000" y="5382141"/>
            <a:ext cx="10561418" cy="433955"/>
          </a:xfrm>
        </p:spPr>
        <p:txBody>
          <a:bodyPr/>
          <a:lstStyle/>
          <a:p>
            <a:r>
              <a:rPr lang="zh-CN" altLang="en-US" sz="2400" dirty="0"/>
              <a:t>为什么我这么讨厌现代前端技术啊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4013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引用">
  <a:themeElements>
    <a:clrScheme name="蓝绿色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自定义 5">
      <a:majorFont>
        <a:latin typeface="Consolas"/>
        <a:ea typeface="仿宋"/>
        <a:cs typeface=""/>
      </a:majorFont>
      <a:minorFont>
        <a:latin typeface="Consolas"/>
        <a:ea typeface="仿宋"/>
        <a:cs typeface=""/>
      </a:minorFont>
    </a:fontScheme>
    <a:fmtScheme name="引用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引用</Template>
  <TotalTime>862</TotalTime>
  <Words>1594</Words>
  <Application>Microsoft Office PowerPoint</Application>
  <PresentationFormat>宽屏</PresentationFormat>
  <Paragraphs>199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48" baseType="lpstr">
      <vt:lpstr>等线</vt:lpstr>
      <vt:lpstr>华文新魏</vt:lpstr>
      <vt:lpstr>Consolas</vt:lpstr>
      <vt:lpstr>Courier New</vt:lpstr>
      <vt:lpstr>Bodoni MT</vt:lpstr>
      <vt:lpstr>Wingdings 2</vt:lpstr>
      <vt:lpstr>引用</vt:lpstr>
      <vt:lpstr>JLU Mirrors 重新造的那些轮子们</vt:lpstr>
      <vt:lpstr>PowerPoint 演示文稿</vt:lpstr>
      <vt:lpstr>前世今生</vt:lpstr>
      <vt:lpstr>PowerPoint 演示文稿</vt:lpstr>
      <vt:lpstr>镜像站最大的敌人是什么…?</vt:lpstr>
      <vt:lpstr>PowerPoint 演示文稿</vt:lpstr>
      <vt:lpstr>从校医院到网络中心</vt:lpstr>
      <vt:lpstr>感谢网络中心 大力支持！</vt:lpstr>
      <vt:lpstr>手搓一个前端 mirrors-web</vt:lpstr>
      <vt:lpstr>穷极无聊  于是手搓</vt:lpstr>
      <vt:lpstr>PowerPoint 演示文稿</vt:lpstr>
      <vt:lpstr>一些设计考量</vt:lpstr>
      <vt:lpstr>PowerPoint 演示文稿</vt:lpstr>
      <vt:lpstr>PowerPoint 演示文稿</vt:lpstr>
      <vt:lpstr>fancyindex 实现列目录</vt:lpstr>
      <vt:lpstr>fancyindex 实现 noscript 支持</vt:lpstr>
      <vt:lpstr>fancyindex 实现 noscript 支持</vt:lpstr>
      <vt:lpstr>fancyindex + SSI = … worker process exited on signal 11</vt:lpstr>
      <vt:lpstr>PowerPoint 演示文稿</vt:lpstr>
      <vt:lpstr>PowerPoint 演示文稿</vt:lpstr>
      <vt:lpstr>手搓镜像管理器 Shine</vt:lpstr>
      <vt:lpstr>什么是“自主可控”？</vt:lpstr>
      <vt:lpstr>Mirror Shine</vt:lpstr>
      <vt:lpstr>任务对象模型（简化版）</vt:lpstr>
      <vt:lpstr>如何配置任务？</vt:lpstr>
      <vt:lpstr>PowerPoint 演示文稿</vt:lpstr>
      <vt:lpstr>helpers 函数工厂</vt:lpstr>
      <vt:lpstr>任务内容工厂</vt:lpstr>
      <vt:lpstr>排期方式工厂</vt:lpstr>
      <vt:lpstr>scheduler 调度器线程</vt:lpstr>
      <vt:lpstr>command 指令线程和 __main__ 模块</vt:lpstr>
      <vt:lpstr>事件处理的插件系统</vt:lpstr>
      <vt:lpstr>事件处理的插件系统</vt:lpstr>
      <vt:lpstr>事件处理的插件系统</vt:lpstr>
      <vt:lpstr>后记</vt:lpstr>
      <vt:lpstr>设备升级要考虑瓶颈</vt:lpstr>
      <vt:lpstr>吉大镜像站  堂堂复活</vt:lpstr>
      <vt:lpstr>与其他社区的奇妙交流</vt:lpstr>
      <vt:lpstr>后续工作</vt:lpstr>
      <vt:lpstr>吉林大学大学生 Linux 用户协会</vt:lpstr>
      <vt:lpstr>JLU Mirrors 重新造的那些轮子们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JLU Mirrors 镜像站白手起家指北</dc:title>
  <dc:creator>Ciel Z</dc:creator>
  <cp:lastModifiedBy>Yao Ge</cp:lastModifiedBy>
  <cp:revision>13</cp:revision>
  <dcterms:created xsi:type="dcterms:W3CDTF">2023-06-03T15:00:56Z</dcterms:created>
  <dcterms:modified xsi:type="dcterms:W3CDTF">2023-08-20T09:57:32Z</dcterms:modified>
</cp:coreProperties>
</file>