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4" r:id="rId1"/>
  </p:sldMasterIdLst>
  <p:notesMasterIdLst>
    <p:notesMasterId r:id="rId55"/>
  </p:notesMasterIdLst>
  <p:handoutMasterIdLst>
    <p:handoutMasterId r:id="rId56"/>
  </p:handoutMasterIdLst>
  <p:sldIdLst>
    <p:sldId id="640" r:id="rId2"/>
    <p:sldId id="591" r:id="rId3"/>
    <p:sldId id="685" r:id="rId4"/>
    <p:sldId id="280" r:id="rId5"/>
    <p:sldId id="598" r:id="rId6"/>
    <p:sldId id="599" r:id="rId7"/>
    <p:sldId id="713" r:id="rId8"/>
    <p:sldId id="644" r:id="rId9"/>
    <p:sldId id="629" r:id="rId10"/>
    <p:sldId id="689" r:id="rId11"/>
    <p:sldId id="495" r:id="rId12"/>
    <p:sldId id="648" r:id="rId13"/>
    <p:sldId id="686" r:id="rId14"/>
    <p:sldId id="687" r:id="rId15"/>
    <p:sldId id="688" r:id="rId16"/>
    <p:sldId id="555" r:id="rId17"/>
    <p:sldId id="612" r:id="rId18"/>
    <p:sldId id="613" r:id="rId19"/>
    <p:sldId id="614" r:id="rId20"/>
    <p:sldId id="615" r:id="rId21"/>
    <p:sldId id="616" r:id="rId22"/>
    <p:sldId id="617" r:id="rId23"/>
    <p:sldId id="618" r:id="rId24"/>
    <p:sldId id="691" r:id="rId25"/>
    <p:sldId id="642" r:id="rId26"/>
    <p:sldId id="692" r:id="rId27"/>
    <p:sldId id="620" r:id="rId28"/>
    <p:sldId id="697" r:id="rId29"/>
    <p:sldId id="710" r:id="rId30"/>
    <p:sldId id="693" r:id="rId31"/>
    <p:sldId id="694" r:id="rId32"/>
    <p:sldId id="695" r:id="rId33"/>
    <p:sldId id="696" r:id="rId34"/>
    <p:sldId id="600" r:id="rId35"/>
    <p:sldId id="650" r:id="rId36"/>
    <p:sldId id="649" r:id="rId37"/>
    <p:sldId id="674" r:id="rId38"/>
    <p:sldId id="651" r:id="rId39"/>
    <p:sldId id="681" r:id="rId40"/>
    <p:sldId id="714" r:id="rId41"/>
    <p:sldId id="712" r:id="rId42"/>
    <p:sldId id="711" r:id="rId43"/>
    <p:sldId id="701" r:id="rId44"/>
    <p:sldId id="603" r:id="rId45"/>
    <p:sldId id="702" r:id="rId46"/>
    <p:sldId id="715" r:id="rId47"/>
    <p:sldId id="716" r:id="rId48"/>
    <p:sldId id="704" r:id="rId49"/>
    <p:sldId id="705" r:id="rId50"/>
    <p:sldId id="706" r:id="rId51"/>
    <p:sldId id="707" r:id="rId52"/>
    <p:sldId id="552" r:id="rId53"/>
    <p:sldId id="55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浅色样式 2 - 强调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C2FFA5D-87B4-456A-9821-1D502468CF0F}" styleName="主题样式 1 - 强调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84E427A-3D55-4303-BF80-6455036E1DE7}" styleName="主题样式 1 - 强调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91" autoAdjust="0"/>
    <p:restoredTop sz="89938" autoAdjust="0"/>
  </p:normalViewPr>
  <p:slideViewPr>
    <p:cSldViewPr snapToGrid="0">
      <p:cViewPr varScale="1">
        <p:scale>
          <a:sx n="92" d="100"/>
          <a:sy n="92" d="100"/>
        </p:scale>
        <p:origin x="452" y="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5" d="100"/>
          <a:sy n="115" d="100"/>
        </p:scale>
        <p:origin x="2280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91F991-994D-4FE4-867E-82A5BAFDE506}" type="doc">
      <dgm:prSet loTypeId="urn:microsoft.com/office/officeart/2005/8/layout/hierarchy6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0F492661-2475-4F3B-9A8B-131B0FF0F075}">
      <dgm:prSet phldrT="[文本]" custT="1"/>
      <dgm:spPr/>
      <dgm:t>
        <a:bodyPr/>
        <a:lstStyle/>
        <a:p>
          <a:r>
            <a:rPr lang="zh-CN" altLang="en-US" sz="2000" dirty="0"/>
            <a:t>系统管理员</a:t>
          </a:r>
        </a:p>
      </dgm:t>
    </dgm:pt>
    <dgm:pt modelId="{33105C93-D65C-498C-B60B-16C6B6C7C0C8}" type="parTrans" cxnId="{DC6AAC44-5785-4657-BD83-934FD1167A56}">
      <dgm:prSet/>
      <dgm:spPr/>
      <dgm:t>
        <a:bodyPr/>
        <a:lstStyle/>
        <a:p>
          <a:endParaRPr lang="zh-CN" altLang="en-US"/>
        </a:p>
      </dgm:t>
    </dgm:pt>
    <dgm:pt modelId="{77950E8F-1AE5-4565-BEB1-7EE88B4D8A3F}" type="sibTrans" cxnId="{DC6AAC44-5785-4657-BD83-934FD1167A56}">
      <dgm:prSet/>
      <dgm:spPr/>
      <dgm:t>
        <a:bodyPr/>
        <a:lstStyle/>
        <a:p>
          <a:endParaRPr lang="zh-CN" altLang="en-US"/>
        </a:p>
      </dgm:t>
    </dgm:pt>
    <dgm:pt modelId="{DA59EF4F-D7CB-46E1-A46E-BB0FA379876A}">
      <dgm:prSet phldrT="[文本]" custT="1"/>
      <dgm:spPr/>
      <dgm:t>
        <a:bodyPr/>
        <a:lstStyle/>
        <a:p>
          <a:r>
            <a:rPr lang="zh-CN" altLang="en-US" sz="2000" dirty="0"/>
            <a:t>组长</a:t>
          </a:r>
          <a:r>
            <a:rPr lang="en-US" altLang="zh-CN" sz="2000" dirty="0"/>
            <a:t>(</a:t>
          </a:r>
          <a:r>
            <a:rPr lang="zh-CN" altLang="en-US" sz="2000" dirty="0"/>
            <a:t>导师</a:t>
          </a:r>
          <a:r>
            <a:rPr lang="en-US" altLang="zh-CN" sz="2000" dirty="0"/>
            <a:t>)</a:t>
          </a:r>
          <a:endParaRPr lang="zh-CN" altLang="en-US" sz="2000" dirty="0"/>
        </a:p>
      </dgm:t>
    </dgm:pt>
    <dgm:pt modelId="{4D6BFAF3-214F-4EDE-B544-258750AFF46D}" type="parTrans" cxnId="{7B925182-34FD-4081-BC5E-C20A372DA47A}">
      <dgm:prSet/>
      <dgm:spPr/>
      <dgm:t>
        <a:bodyPr/>
        <a:lstStyle/>
        <a:p>
          <a:endParaRPr lang="zh-CN" altLang="en-US"/>
        </a:p>
      </dgm:t>
    </dgm:pt>
    <dgm:pt modelId="{E3B75D28-2928-4A81-B91F-595DE28E4198}" type="sibTrans" cxnId="{7B925182-34FD-4081-BC5E-C20A372DA47A}">
      <dgm:prSet/>
      <dgm:spPr/>
      <dgm:t>
        <a:bodyPr/>
        <a:lstStyle/>
        <a:p>
          <a:endParaRPr lang="zh-CN" altLang="en-US"/>
        </a:p>
      </dgm:t>
    </dgm:pt>
    <dgm:pt modelId="{9870F9CC-0179-4022-A8FA-D1D94A84DBB5}">
      <dgm:prSet phldrT="[文本]" custT="1"/>
      <dgm:spPr/>
      <dgm:t>
        <a:bodyPr/>
        <a:lstStyle/>
        <a:p>
          <a:r>
            <a:rPr lang="zh-CN" altLang="en-US" sz="2000" dirty="0"/>
            <a:t>组员</a:t>
          </a:r>
          <a:r>
            <a:rPr lang="en-US" altLang="zh-CN" sz="2000" dirty="0"/>
            <a:t>(</a:t>
          </a:r>
          <a:r>
            <a:rPr lang="zh-CN" altLang="en-US" sz="2000" dirty="0"/>
            <a:t>学生</a:t>
          </a:r>
          <a:r>
            <a:rPr lang="en-US" altLang="zh-CN" sz="2000" dirty="0"/>
            <a:t>)</a:t>
          </a:r>
          <a:endParaRPr lang="zh-CN" altLang="en-US" sz="2000" dirty="0"/>
        </a:p>
      </dgm:t>
    </dgm:pt>
    <dgm:pt modelId="{8AC6BE97-9A8F-40E8-B12A-39C851BB0DEC}" type="parTrans" cxnId="{CA624CE5-E41A-4EDC-969E-454C84A1BB4A}">
      <dgm:prSet/>
      <dgm:spPr/>
      <dgm:t>
        <a:bodyPr/>
        <a:lstStyle/>
        <a:p>
          <a:endParaRPr lang="zh-CN" altLang="en-US"/>
        </a:p>
      </dgm:t>
    </dgm:pt>
    <dgm:pt modelId="{942C4DFD-2DFA-4241-8DDC-5551E06D9DBF}" type="sibTrans" cxnId="{CA624CE5-E41A-4EDC-969E-454C84A1BB4A}">
      <dgm:prSet/>
      <dgm:spPr/>
      <dgm:t>
        <a:bodyPr/>
        <a:lstStyle/>
        <a:p>
          <a:endParaRPr lang="zh-CN" altLang="en-US"/>
        </a:p>
      </dgm:t>
    </dgm:pt>
    <dgm:pt modelId="{AD74AF00-ACCD-4F94-9C0A-089AA1B166D5}">
      <dgm:prSet phldrT="[文本]" custT="1"/>
      <dgm:spPr/>
      <dgm:t>
        <a:bodyPr/>
        <a:lstStyle/>
        <a:p>
          <a:r>
            <a:rPr lang="zh-CN" altLang="en-US" sz="2000" dirty="0"/>
            <a:t>组员</a:t>
          </a:r>
          <a:r>
            <a:rPr lang="en-US" altLang="zh-CN" sz="2000" dirty="0"/>
            <a:t>(</a:t>
          </a:r>
          <a:r>
            <a:rPr lang="zh-CN" altLang="en-US" sz="2000" dirty="0"/>
            <a:t>学生</a:t>
          </a:r>
          <a:r>
            <a:rPr lang="en-US" altLang="zh-CN" sz="2000" dirty="0"/>
            <a:t>)</a:t>
          </a:r>
          <a:endParaRPr lang="zh-CN" altLang="en-US" sz="2000" dirty="0"/>
        </a:p>
      </dgm:t>
    </dgm:pt>
    <dgm:pt modelId="{37BB69AF-01CA-4212-B0EB-F550DD65FD22}" type="parTrans" cxnId="{A8A8D99D-F65D-46E5-AB20-559C534E5337}">
      <dgm:prSet/>
      <dgm:spPr/>
      <dgm:t>
        <a:bodyPr/>
        <a:lstStyle/>
        <a:p>
          <a:endParaRPr lang="zh-CN" altLang="en-US"/>
        </a:p>
      </dgm:t>
    </dgm:pt>
    <dgm:pt modelId="{C8F974D6-9244-4FE4-8B94-121699296C89}" type="sibTrans" cxnId="{A8A8D99D-F65D-46E5-AB20-559C534E5337}">
      <dgm:prSet/>
      <dgm:spPr/>
      <dgm:t>
        <a:bodyPr/>
        <a:lstStyle/>
        <a:p>
          <a:endParaRPr lang="zh-CN" altLang="en-US"/>
        </a:p>
      </dgm:t>
    </dgm:pt>
    <dgm:pt modelId="{9CED7A48-9C8D-4877-86FE-836D69AACA2B}">
      <dgm:prSet phldrT="[文本]" custT="1"/>
      <dgm:spPr/>
      <dgm:t>
        <a:bodyPr/>
        <a:lstStyle/>
        <a:p>
          <a:r>
            <a:rPr lang="zh-CN" altLang="en-US" sz="2000" dirty="0"/>
            <a:t>组长</a:t>
          </a:r>
          <a:r>
            <a:rPr lang="en-US" altLang="zh-CN" sz="2000" dirty="0"/>
            <a:t>(</a:t>
          </a:r>
          <a:r>
            <a:rPr lang="zh-CN" altLang="en-US" sz="2000" dirty="0"/>
            <a:t>导师</a:t>
          </a:r>
          <a:r>
            <a:rPr lang="en-US" altLang="zh-CN" sz="2000" dirty="0"/>
            <a:t>)</a:t>
          </a:r>
          <a:endParaRPr lang="zh-CN" altLang="en-US" sz="2000" dirty="0"/>
        </a:p>
      </dgm:t>
    </dgm:pt>
    <dgm:pt modelId="{7626E395-2EB3-43ED-9977-99A2C7F1D1E8}" type="parTrans" cxnId="{5A8FA35B-AEBC-4985-B0AF-C68E2742EA60}">
      <dgm:prSet/>
      <dgm:spPr/>
      <dgm:t>
        <a:bodyPr/>
        <a:lstStyle/>
        <a:p>
          <a:endParaRPr lang="zh-CN" altLang="en-US"/>
        </a:p>
      </dgm:t>
    </dgm:pt>
    <dgm:pt modelId="{E088490B-C9DF-444B-9BBA-70CEF8ADDB52}" type="sibTrans" cxnId="{5A8FA35B-AEBC-4985-B0AF-C68E2742EA60}">
      <dgm:prSet/>
      <dgm:spPr/>
      <dgm:t>
        <a:bodyPr/>
        <a:lstStyle/>
        <a:p>
          <a:endParaRPr lang="zh-CN" altLang="en-US"/>
        </a:p>
      </dgm:t>
    </dgm:pt>
    <dgm:pt modelId="{E3831824-881D-4E0B-90DE-493CBC018A8F}">
      <dgm:prSet phldrT="[文本]" custT="1"/>
      <dgm:spPr/>
      <dgm:t>
        <a:bodyPr/>
        <a:lstStyle/>
        <a:p>
          <a:r>
            <a:rPr lang="zh-CN" altLang="en-US" sz="2000" dirty="0"/>
            <a:t>组员</a:t>
          </a:r>
          <a:r>
            <a:rPr lang="en-US" altLang="zh-CN" sz="2000" dirty="0"/>
            <a:t>(</a:t>
          </a:r>
          <a:r>
            <a:rPr lang="zh-CN" altLang="en-US" sz="2000" dirty="0"/>
            <a:t>学生</a:t>
          </a:r>
          <a:r>
            <a:rPr lang="en-US" altLang="zh-CN" sz="2000" dirty="0"/>
            <a:t>)</a:t>
          </a:r>
          <a:endParaRPr lang="zh-CN" altLang="en-US" sz="2000" dirty="0"/>
        </a:p>
      </dgm:t>
    </dgm:pt>
    <dgm:pt modelId="{31BF1887-E1F2-495B-A62D-9B2379BA03BF}" type="parTrans" cxnId="{2604FF19-7782-4927-987B-D329B16749B3}">
      <dgm:prSet/>
      <dgm:spPr/>
      <dgm:t>
        <a:bodyPr/>
        <a:lstStyle/>
        <a:p>
          <a:endParaRPr lang="zh-CN" altLang="en-US"/>
        </a:p>
      </dgm:t>
    </dgm:pt>
    <dgm:pt modelId="{0C1A74B6-C6C8-499C-B743-8AA6BD90AEAB}" type="sibTrans" cxnId="{2604FF19-7782-4927-987B-D329B16749B3}">
      <dgm:prSet/>
      <dgm:spPr/>
      <dgm:t>
        <a:bodyPr/>
        <a:lstStyle/>
        <a:p>
          <a:endParaRPr lang="zh-CN" altLang="en-US"/>
        </a:p>
      </dgm:t>
    </dgm:pt>
    <dgm:pt modelId="{C67CDB14-9089-4762-B249-01683EBFE172}">
      <dgm:prSet phldrT="[文本]"/>
      <dgm:spPr/>
      <dgm:t>
        <a:bodyPr/>
        <a:lstStyle/>
        <a:p>
          <a:r>
            <a:rPr lang="zh-CN" altLang="en-US" dirty="0"/>
            <a:t>管理组</a:t>
          </a:r>
          <a:endParaRPr lang="en-US" altLang="zh-CN" dirty="0"/>
        </a:p>
        <a:p>
          <a:r>
            <a:rPr lang="zh-CN" altLang="en-US" dirty="0"/>
            <a:t>组的账单和财务</a:t>
          </a:r>
          <a:endParaRPr lang="en-US" altLang="zh-CN" dirty="0"/>
        </a:p>
        <a:p>
          <a:r>
            <a:rPr lang="zh-CN" altLang="en-US" dirty="0"/>
            <a:t>调整组资源配额</a:t>
          </a:r>
          <a:endParaRPr lang="en-US" altLang="zh-CN" dirty="0"/>
        </a:p>
      </dgm:t>
    </dgm:pt>
    <dgm:pt modelId="{77BFC086-2902-4F17-B16F-10A7A684C2B2}" type="parTrans" cxnId="{731F1A9A-06D0-4E5A-BAE6-5D10F042FF60}">
      <dgm:prSet/>
      <dgm:spPr/>
      <dgm:t>
        <a:bodyPr/>
        <a:lstStyle/>
        <a:p>
          <a:endParaRPr lang="zh-CN" altLang="en-US"/>
        </a:p>
      </dgm:t>
    </dgm:pt>
    <dgm:pt modelId="{77975078-4B85-4BAB-8273-D51EEDF97268}" type="sibTrans" cxnId="{731F1A9A-06D0-4E5A-BAE6-5D10F042FF60}">
      <dgm:prSet/>
      <dgm:spPr/>
      <dgm:t>
        <a:bodyPr/>
        <a:lstStyle/>
        <a:p>
          <a:endParaRPr lang="zh-CN" altLang="en-US"/>
        </a:p>
      </dgm:t>
    </dgm:pt>
    <dgm:pt modelId="{8F23CF9F-BA76-4CFE-95D0-2E82124CF1F1}">
      <dgm:prSet phldrT="[文本]"/>
      <dgm:spPr/>
      <dgm:t>
        <a:bodyPr/>
        <a:lstStyle/>
        <a:p>
          <a:r>
            <a:rPr lang="zh-CN" altLang="en-US" dirty="0"/>
            <a:t>管理组员</a:t>
          </a:r>
          <a:endParaRPr lang="en-US" altLang="zh-CN" dirty="0"/>
        </a:p>
        <a:p>
          <a:r>
            <a:rPr lang="zh-CN" altLang="en-US" dirty="0"/>
            <a:t>查询账单和财务</a:t>
          </a:r>
          <a:endParaRPr lang="en-US" altLang="zh-CN" dirty="0"/>
        </a:p>
        <a:p>
          <a:r>
            <a:rPr lang="zh-CN" altLang="en-US" dirty="0"/>
            <a:t>调整组员资源配额</a:t>
          </a:r>
          <a:endParaRPr lang="en-US" altLang="zh-CN" dirty="0"/>
        </a:p>
      </dgm:t>
    </dgm:pt>
    <dgm:pt modelId="{3EB71FBE-F8F3-4D86-BA40-E81BB0A7F05C}" type="parTrans" cxnId="{13EA22F3-30BD-4B06-9B62-145C77832367}">
      <dgm:prSet/>
      <dgm:spPr/>
      <dgm:t>
        <a:bodyPr/>
        <a:lstStyle/>
        <a:p>
          <a:endParaRPr lang="zh-CN" altLang="en-US"/>
        </a:p>
      </dgm:t>
    </dgm:pt>
    <dgm:pt modelId="{824E9FBC-49C4-4BDC-8013-FD38854D3DE6}" type="sibTrans" cxnId="{13EA22F3-30BD-4B06-9B62-145C77832367}">
      <dgm:prSet/>
      <dgm:spPr/>
      <dgm:t>
        <a:bodyPr/>
        <a:lstStyle/>
        <a:p>
          <a:endParaRPr lang="zh-CN" altLang="en-US"/>
        </a:p>
      </dgm:t>
    </dgm:pt>
    <dgm:pt modelId="{929D8BA9-97B8-42F0-A2B9-F681BC4D7C5D}">
      <dgm:prSet phldrT="[文本]"/>
      <dgm:spPr/>
      <dgm:t>
        <a:bodyPr/>
        <a:lstStyle/>
        <a:p>
          <a:r>
            <a:rPr lang="zh-CN" altLang="en-US" dirty="0"/>
            <a:t>查询自己账单</a:t>
          </a:r>
          <a:endParaRPr lang="en-US" altLang="zh-CN" dirty="0"/>
        </a:p>
        <a:p>
          <a:r>
            <a:rPr lang="zh-CN" altLang="en-US"/>
            <a:t>校内校外</a:t>
          </a:r>
          <a:r>
            <a:rPr lang="zh-CN" altLang="en-US" dirty="0"/>
            <a:t>互转</a:t>
          </a:r>
          <a:endParaRPr lang="en-US" altLang="zh-CN" dirty="0"/>
        </a:p>
        <a:p>
          <a:r>
            <a:rPr lang="zh-CN" altLang="en-US" dirty="0"/>
            <a:t>账号自助服务</a:t>
          </a:r>
        </a:p>
      </dgm:t>
    </dgm:pt>
    <dgm:pt modelId="{91B62B23-6580-4228-8A78-681F95512BE1}" type="parTrans" cxnId="{AA82F300-6859-4ECE-8696-E5B8D9962779}">
      <dgm:prSet/>
      <dgm:spPr/>
      <dgm:t>
        <a:bodyPr/>
        <a:lstStyle/>
        <a:p>
          <a:endParaRPr lang="zh-CN" altLang="en-US"/>
        </a:p>
      </dgm:t>
    </dgm:pt>
    <dgm:pt modelId="{D9E7DC03-1B7A-448A-AE04-3F7F95A2758B}" type="sibTrans" cxnId="{AA82F300-6859-4ECE-8696-E5B8D9962779}">
      <dgm:prSet/>
      <dgm:spPr/>
      <dgm:t>
        <a:bodyPr/>
        <a:lstStyle/>
        <a:p>
          <a:endParaRPr lang="zh-CN" altLang="en-US"/>
        </a:p>
      </dgm:t>
    </dgm:pt>
    <dgm:pt modelId="{4177E347-891B-45E7-A67F-40C972344B05}" type="pres">
      <dgm:prSet presAssocID="{FD91F991-994D-4FE4-867E-82A5BAFDE506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8284761-21A2-4A69-8444-234180F7E4D6}" type="pres">
      <dgm:prSet presAssocID="{FD91F991-994D-4FE4-867E-82A5BAFDE506}" presName="hierFlow" presStyleCnt="0"/>
      <dgm:spPr/>
    </dgm:pt>
    <dgm:pt modelId="{0AB23FE5-60CA-4642-9862-4FC3C1C6C330}" type="pres">
      <dgm:prSet presAssocID="{FD91F991-994D-4FE4-867E-82A5BAFDE506}" presName="firstBuf" presStyleCnt="0"/>
      <dgm:spPr/>
    </dgm:pt>
    <dgm:pt modelId="{A10513D0-96F6-484E-8EF7-8B215D0A1952}" type="pres">
      <dgm:prSet presAssocID="{FD91F991-994D-4FE4-867E-82A5BAFDE506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7461C603-5BA2-4041-B170-6332DFE955FB}" type="pres">
      <dgm:prSet presAssocID="{0F492661-2475-4F3B-9A8B-131B0FF0F075}" presName="Name14" presStyleCnt="0"/>
      <dgm:spPr/>
    </dgm:pt>
    <dgm:pt modelId="{E7F91E05-F1C1-4368-AC66-4022C4440152}" type="pres">
      <dgm:prSet presAssocID="{0F492661-2475-4F3B-9A8B-131B0FF0F075}" presName="level1Shape" presStyleLbl="node0" presStyleIdx="0" presStyleCnt="1">
        <dgm:presLayoutVars>
          <dgm:chPref val="3"/>
        </dgm:presLayoutVars>
      </dgm:prSet>
      <dgm:spPr/>
    </dgm:pt>
    <dgm:pt modelId="{820B537E-E467-4C03-AB33-A31067BC0AC5}" type="pres">
      <dgm:prSet presAssocID="{0F492661-2475-4F3B-9A8B-131B0FF0F075}" presName="hierChild2" presStyleCnt="0"/>
      <dgm:spPr/>
    </dgm:pt>
    <dgm:pt modelId="{AAFBCDA3-E2ED-4AA6-8E1A-BD51E9CED5F6}" type="pres">
      <dgm:prSet presAssocID="{4D6BFAF3-214F-4EDE-B544-258750AFF46D}" presName="Name19" presStyleLbl="parChTrans1D2" presStyleIdx="0" presStyleCnt="2"/>
      <dgm:spPr/>
    </dgm:pt>
    <dgm:pt modelId="{E538EBE5-E6C0-41E7-BC33-0FA3943AF89C}" type="pres">
      <dgm:prSet presAssocID="{DA59EF4F-D7CB-46E1-A46E-BB0FA379876A}" presName="Name21" presStyleCnt="0"/>
      <dgm:spPr/>
    </dgm:pt>
    <dgm:pt modelId="{76383448-DDD7-4914-9758-5386EEA45B6D}" type="pres">
      <dgm:prSet presAssocID="{DA59EF4F-D7CB-46E1-A46E-BB0FA379876A}" presName="level2Shape" presStyleLbl="node2" presStyleIdx="0" presStyleCnt="2"/>
      <dgm:spPr/>
    </dgm:pt>
    <dgm:pt modelId="{1CC0E2BD-F80C-4256-A8D4-7E8B3BB6D7D6}" type="pres">
      <dgm:prSet presAssocID="{DA59EF4F-D7CB-46E1-A46E-BB0FA379876A}" presName="hierChild3" presStyleCnt="0"/>
      <dgm:spPr/>
    </dgm:pt>
    <dgm:pt modelId="{3EA59E6E-15F1-4315-B100-99FFFF83A466}" type="pres">
      <dgm:prSet presAssocID="{8AC6BE97-9A8F-40E8-B12A-39C851BB0DEC}" presName="Name19" presStyleLbl="parChTrans1D3" presStyleIdx="0" presStyleCnt="3"/>
      <dgm:spPr/>
    </dgm:pt>
    <dgm:pt modelId="{337D2CFE-04B4-40BB-AF8C-5A160215F383}" type="pres">
      <dgm:prSet presAssocID="{9870F9CC-0179-4022-A8FA-D1D94A84DBB5}" presName="Name21" presStyleCnt="0"/>
      <dgm:spPr/>
    </dgm:pt>
    <dgm:pt modelId="{E2AF9798-5BD3-46CE-B72F-0427FBECFBCA}" type="pres">
      <dgm:prSet presAssocID="{9870F9CC-0179-4022-A8FA-D1D94A84DBB5}" presName="level2Shape" presStyleLbl="node3" presStyleIdx="0" presStyleCnt="3"/>
      <dgm:spPr/>
    </dgm:pt>
    <dgm:pt modelId="{7304931F-9683-43AB-A2E2-EF578ECB6883}" type="pres">
      <dgm:prSet presAssocID="{9870F9CC-0179-4022-A8FA-D1D94A84DBB5}" presName="hierChild3" presStyleCnt="0"/>
      <dgm:spPr/>
    </dgm:pt>
    <dgm:pt modelId="{0F37C8A2-09FA-43E4-9A56-105474BA5558}" type="pres">
      <dgm:prSet presAssocID="{37BB69AF-01CA-4212-B0EB-F550DD65FD22}" presName="Name19" presStyleLbl="parChTrans1D3" presStyleIdx="1" presStyleCnt="3"/>
      <dgm:spPr/>
    </dgm:pt>
    <dgm:pt modelId="{BC7770DD-954F-4093-BC9C-19F5736C3745}" type="pres">
      <dgm:prSet presAssocID="{AD74AF00-ACCD-4F94-9C0A-089AA1B166D5}" presName="Name21" presStyleCnt="0"/>
      <dgm:spPr/>
    </dgm:pt>
    <dgm:pt modelId="{E6B888A4-3100-4F6D-B599-26594B876666}" type="pres">
      <dgm:prSet presAssocID="{AD74AF00-ACCD-4F94-9C0A-089AA1B166D5}" presName="level2Shape" presStyleLbl="node3" presStyleIdx="1" presStyleCnt="3"/>
      <dgm:spPr/>
    </dgm:pt>
    <dgm:pt modelId="{D375AD51-8303-465B-A14D-FC35538DE961}" type="pres">
      <dgm:prSet presAssocID="{AD74AF00-ACCD-4F94-9C0A-089AA1B166D5}" presName="hierChild3" presStyleCnt="0"/>
      <dgm:spPr/>
    </dgm:pt>
    <dgm:pt modelId="{08166CCF-4B81-435F-B78C-B61A8CC889E9}" type="pres">
      <dgm:prSet presAssocID="{7626E395-2EB3-43ED-9977-99A2C7F1D1E8}" presName="Name19" presStyleLbl="parChTrans1D2" presStyleIdx="1" presStyleCnt="2"/>
      <dgm:spPr/>
    </dgm:pt>
    <dgm:pt modelId="{81E88DB7-0513-41B1-B1A0-CFB6FA03E62C}" type="pres">
      <dgm:prSet presAssocID="{9CED7A48-9C8D-4877-86FE-836D69AACA2B}" presName="Name21" presStyleCnt="0"/>
      <dgm:spPr/>
    </dgm:pt>
    <dgm:pt modelId="{975C292B-B11D-42B4-8294-6566EC8FF953}" type="pres">
      <dgm:prSet presAssocID="{9CED7A48-9C8D-4877-86FE-836D69AACA2B}" presName="level2Shape" presStyleLbl="node2" presStyleIdx="1" presStyleCnt="2"/>
      <dgm:spPr/>
    </dgm:pt>
    <dgm:pt modelId="{13E929C2-1E19-4C98-8177-5CEA912B628D}" type="pres">
      <dgm:prSet presAssocID="{9CED7A48-9C8D-4877-86FE-836D69AACA2B}" presName="hierChild3" presStyleCnt="0"/>
      <dgm:spPr/>
    </dgm:pt>
    <dgm:pt modelId="{B755AEAE-8387-4877-8667-B0AFFB0C38C1}" type="pres">
      <dgm:prSet presAssocID="{31BF1887-E1F2-495B-A62D-9B2379BA03BF}" presName="Name19" presStyleLbl="parChTrans1D3" presStyleIdx="2" presStyleCnt="3"/>
      <dgm:spPr/>
    </dgm:pt>
    <dgm:pt modelId="{04FF74F1-B0CE-4D58-8E78-9FB8CED07803}" type="pres">
      <dgm:prSet presAssocID="{E3831824-881D-4E0B-90DE-493CBC018A8F}" presName="Name21" presStyleCnt="0"/>
      <dgm:spPr/>
    </dgm:pt>
    <dgm:pt modelId="{88E36F01-989F-4B2B-A8E4-0ABFAC0CA7E3}" type="pres">
      <dgm:prSet presAssocID="{E3831824-881D-4E0B-90DE-493CBC018A8F}" presName="level2Shape" presStyleLbl="node3" presStyleIdx="2" presStyleCnt="3"/>
      <dgm:spPr/>
    </dgm:pt>
    <dgm:pt modelId="{4A3EE24E-7197-45E9-A4EB-4B4FBB4DB04E}" type="pres">
      <dgm:prSet presAssocID="{E3831824-881D-4E0B-90DE-493CBC018A8F}" presName="hierChild3" presStyleCnt="0"/>
      <dgm:spPr/>
    </dgm:pt>
    <dgm:pt modelId="{745788FA-27D2-461D-96C3-0B9F9B5CE407}" type="pres">
      <dgm:prSet presAssocID="{FD91F991-994D-4FE4-867E-82A5BAFDE506}" presName="bgShapesFlow" presStyleCnt="0"/>
      <dgm:spPr/>
    </dgm:pt>
    <dgm:pt modelId="{8147F7F5-D800-4463-ADFE-17ED61BE3BA5}" type="pres">
      <dgm:prSet presAssocID="{C67CDB14-9089-4762-B249-01683EBFE172}" presName="rectComp" presStyleCnt="0"/>
      <dgm:spPr/>
    </dgm:pt>
    <dgm:pt modelId="{45986F6D-BE37-43E8-B988-927826FF46B1}" type="pres">
      <dgm:prSet presAssocID="{C67CDB14-9089-4762-B249-01683EBFE172}" presName="bgRect" presStyleLbl="bgShp" presStyleIdx="0" presStyleCnt="3"/>
      <dgm:spPr/>
    </dgm:pt>
    <dgm:pt modelId="{8F6874FD-0787-446F-9A85-9B53522B2567}" type="pres">
      <dgm:prSet presAssocID="{C67CDB14-9089-4762-B249-01683EBFE172}" presName="bgRectTx" presStyleLbl="bgShp" presStyleIdx="0" presStyleCnt="3">
        <dgm:presLayoutVars>
          <dgm:bulletEnabled val="1"/>
        </dgm:presLayoutVars>
      </dgm:prSet>
      <dgm:spPr/>
    </dgm:pt>
    <dgm:pt modelId="{3463AAD9-E63D-453E-80FA-1D4778E4EEAF}" type="pres">
      <dgm:prSet presAssocID="{C67CDB14-9089-4762-B249-01683EBFE172}" presName="spComp" presStyleCnt="0"/>
      <dgm:spPr/>
    </dgm:pt>
    <dgm:pt modelId="{167AB574-997F-4821-9C9D-765AC68D5DE6}" type="pres">
      <dgm:prSet presAssocID="{C67CDB14-9089-4762-B249-01683EBFE172}" presName="vSp" presStyleCnt="0"/>
      <dgm:spPr/>
    </dgm:pt>
    <dgm:pt modelId="{445CE204-BFAC-4280-B3B4-3CBD0505A0F3}" type="pres">
      <dgm:prSet presAssocID="{8F23CF9F-BA76-4CFE-95D0-2E82124CF1F1}" presName="rectComp" presStyleCnt="0"/>
      <dgm:spPr/>
    </dgm:pt>
    <dgm:pt modelId="{CF42D10C-9801-42E7-AE9E-9F632DFF2BBD}" type="pres">
      <dgm:prSet presAssocID="{8F23CF9F-BA76-4CFE-95D0-2E82124CF1F1}" presName="bgRect" presStyleLbl="bgShp" presStyleIdx="1" presStyleCnt="3"/>
      <dgm:spPr/>
    </dgm:pt>
    <dgm:pt modelId="{0FF4B31E-5C6C-402C-A0E1-5078557B73FC}" type="pres">
      <dgm:prSet presAssocID="{8F23CF9F-BA76-4CFE-95D0-2E82124CF1F1}" presName="bgRectTx" presStyleLbl="bgShp" presStyleIdx="1" presStyleCnt="3">
        <dgm:presLayoutVars>
          <dgm:bulletEnabled val="1"/>
        </dgm:presLayoutVars>
      </dgm:prSet>
      <dgm:spPr/>
    </dgm:pt>
    <dgm:pt modelId="{424DA399-4A8B-4FA4-8416-9D6699EC3904}" type="pres">
      <dgm:prSet presAssocID="{8F23CF9F-BA76-4CFE-95D0-2E82124CF1F1}" presName="spComp" presStyleCnt="0"/>
      <dgm:spPr/>
    </dgm:pt>
    <dgm:pt modelId="{F7F047DF-BDB9-4AE9-8E52-EE2A65A2E905}" type="pres">
      <dgm:prSet presAssocID="{8F23CF9F-BA76-4CFE-95D0-2E82124CF1F1}" presName="vSp" presStyleCnt="0"/>
      <dgm:spPr/>
    </dgm:pt>
    <dgm:pt modelId="{35C46CFF-CEBD-4392-924A-3E46E8E8830E}" type="pres">
      <dgm:prSet presAssocID="{929D8BA9-97B8-42F0-A2B9-F681BC4D7C5D}" presName="rectComp" presStyleCnt="0"/>
      <dgm:spPr/>
    </dgm:pt>
    <dgm:pt modelId="{35BEFBC9-B1B5-4769-8BE6-595F981C29F8}" type="pres">
      <dgm:prSet presAssocID="{929D8BA9-97B8-42F0-A2B9-F681BC4D7C5D}" presName="bgRect" presStyleLbl="bgShp" presStyleIdx="2" presStyleCnt="3"/>
      <dgm:spPr/>
    </dgm:pt>
    <dgm:pt modelId="{08E22922-EE8F-4339-A36F-2D31EE179057}" type="pres">
      <dgm:prSet presAssocID="{929D8BA9-97B8-42F0-A2B9-F681BC4D7C5D}" presName="bgRectTx" presStyleLbl="bgShp" presStyleIdx="2" presStyleCnt="3">
        <dgm:presLayoutVars>
          <dgm:bulletEnabled val="1"/>
        </dgm:presLayoutVars>
      </dgm:prSet>
      <dgm:spPr/>
    </dgm:pt>
  </dgm:ptLst>
  <dgm:cxnLst>
    <dgm:cxn modelId="{AA82F300-6859-4ECE-8696-E5B8D9962779}" srcId="{FD91F991-994D-4FE4-867E-82A5BAFDE506}" destId="{929D8BA9-97B8-42F0-A2B9-F681BC4D7C5D}" srcOrd="3" destOrd="0" parTransId="{91B62B23-6580-4228-8A78-681F95512BE1}" sibTransId="{D9E7DC03-1B7A-448A-AE04-3F7F95A2758B}"/>
    <dgm:cxn modelId="{9D178C03-BAB8-4AB3-9816-AE0E37731E05}" type="presOf" srcId="{8AC6BE97-9A8F-40E8-B12A-39C851BB0DEC}" destId="{3EA59E6E-15F1-4315-B100-99FFFF83A466}" srcOrd="0" destOrd="0" presId="urn:microsoft.com/office/officeart/2005/8/layout/hierarchy6"/>
    <dgm:cxn modelId="{F7F7100C-110B-4B68-A879-B53C6BFC60C9}" type="presOf" srcId="{E3831824-881D-4E0B-90DE-493CBC018A8F}" destId="{88E36F01-989F-4B2B-A8E4-0ABFAC0CA7E3}" srcOrd="0" destOrd="0" presId="urn:microsoft.com/office/officeart/2005/8/layout/hierarchy6"/>
    <dgm:cxn modelId="{97F69719-AC1F-40E0-906D-7AAB5644C22D}" type="presOf" srcId="{37BB69AF-01CA-4212-B0EB-F550DD65FD22}" destId="{0F37C8A2-09FA-43E4-9A56-105474BA5558}" srcOrd="0" destOrd="0" presId="urn:microsoft.com/office/officeart/2005/8/layout/hierarchy6"/>
    <dgm:cxn modelId="{2604FF19-7782-4927-987B-D329B16749B3}" srcId="{9CED7A48-9C8D-4877-86FE-836D69AACA2B}" destId="{E3831824-881D-4E0B-90DE-493CBC018A8F}" srcOrd="0" destOrd="0" parTransId="{31BF1887-E1F2-495B-A62D-9B2379BA03BF}" sibTransId="{0C1A74B6-C6C8-499C-B743-8AA6BD90AEAB}"/>
    <dgm:cxn modelId="{59833233-D816-4E99-9808-6A02FDCB9C30}" type="presOf" srcId="{7626E395-2EB3-43ED-9977-99A2C7F1D1E8}" destId="{08166CCF-4B81-435F-B78C-B61A8CC889E9}" srcOrd="0" destOrd="0" presId="urn:microsoft.com/office/officeart/2005/8/layout/hierarchy6"/>
    <dgm:cxn modelId="{A853BF3B-0726-4FAE-A564-D780A3C28E57}" type="presOf" srcId="{C67CDB14-9089-4762-B249-01683EBFE172}" destId="{8F6874FD-0787-446F-9A85-9B53522B2567}" srcOrd="1" destOrd="0" presId="urn:microsoft.com/office/officeart/2005/8/layout/hierarchy6"/>
    <dgm:cxn modelId="{F32C283E-EE2A-4930-A44D-181C7C586F78}" type="presOf" srcId="{DA59EF4F-D7CB-46E1-A46E-BB0FA379876A}" destId="{76383448-DDD7-4914-9758-5386EEA45B6D}" srcOrd="0" destOrd="0" presId="urn:microsoft.com/office/officeart/2005/8/layout/hierarchy6"/>
    <dgm:cxn modelId="{5A8FA35B-AEBC-4985-B0AF-C68E2742EA60}" srcId="{0F492661-2475-4F3B-9A8B-131B0FF0F075}" destId="{9CED7A48-9C8D-4877-86FE-836D69AACA2B}" srcOrd="1" destOrd="0" parTransId="{7626E395-2EB3-43ED-9977-99A2C7F1D1E8}" sibTransId="{E088490B-C9DF-444B-9BBA-70CEF8ADDB52}"/>
    <dgm:cxn modelId="{DC6AAC44-5785-4657-BD83-934FD1167A56}" srcId="{FD91F991-994D-4FE4-867E-82A5BAFDE506}" destId="{0F492661-2475-4F3B-9A8B-131B0FF0F075}" srcOrd="0" destOrd="0" parTransId="{33105C93-D65C-498C-B60B-16C6B6C7C0C8}" sibTransId="{77950E8F-1AE5-4565-BEB1-7EE88B4D8A3F}"/>
    <dgm:cxn modelId="{FBA6ED55-A09B-4C4A-82E9-9CF971C7086B}" type="presOf" srcId="{9CED7A48-9C8D-4877-86FE-836D69AACA2B}" destId="{975C292B-B11D-42B4-8294-6566EC8FF953}" srcOrd="0" destOrd="0" presId="urn:microsoft.com/office/officeart/2005/8/layout/hierarchy6"/>
    <dgm:cxn modelId="{54CEDD76-2ACD-48B6-AB8C-A32FEC262BAC}" type="presOf" srcId="{929D8BA9-97B8-42F0-A2B9-F681BC4D7C5D}" destId="{35BEFBC9-B1B5-4769-8BE6-595F981C29F8}" srcOrd="0" destOrd="0" presId="urn:microsoft.com/office/officeart/2005/8/layout/hierarchy6"/>
    <dgm:cxn modelId="{D2EA0977-0863-414D-A9C1-DF6213D76D4E}" type="presOf" srcId="{4D6BFAF3-214F-4EDE-B544-258750AFF46D}" destId="{AAFBCDA3-E2ED-4AA6-8E1A-BD51E9CED5F6}" srcOrd="0" destOrd="0" presId="urn:microsoft.com/office/officeart/2005/8/layout/hierarchy6"/>
    <dgm:cxn modelId="{7B925182-34FD-4081-BC5E-C20A372DA47A}" srcId="{0F492661-2475-4F3B-9A8B-131B0FF0F075}" destId="{DA59EF4F-D7CB-46E1-A46E-BB0FA379876A}" srcOrd="0" destOrd="0" parTransId="{4D6BFAF3-214F-4EDE-B544-258750AFF46D}" sibTransId="{E3B75D28-2928-4A81-B91F-595DE28E4198}"/>
    <dgm:cxn modelId="{731F1A9A-06D0-4E5A-BAE6-5D10F042FF60}" srcId="{FD91F991-994D-4FE4-867E-82A5BAFDE506}" destId="{C67CDB14-9089-4762-B249-01683EBFE172}" srcOrd="1" destOrd="0" parTransId="{77BFC086-2902-4F17-B16F-10A7A684C2B2}" sibTransId="{77975078-4B85-4BAB-8273-D51EEDF97268}"/>
    <dgm:cxn modelId="{1C76D19B-74BB-4794-A1FB-F34285F9039C}" type="presOf" srcId="{0F492661-2475-4F3B-9A8B-131B0FF0F075}" destId="{E7F91E05-F1C1-4368-AC66-4022C4440152}" srcOrd="0" destOrd="0" presId="urn:microsoft.com/office/officeart/2005/8/layout/hierarchy6"/>
    <dgm:cxn modelId="{A8A8D99D-F65D-46E5-AB20-559C534E5337}" srcId="{DA59EF4F-D7CB-46E1-A46E-BB0FA379876A}" destId="{AD74AF00-ACCD-4F94-9C0A-089AA1B166D5}" srcOrd="1" destOrd="0" parTransId="{37BB69AF-01CA-4212-B0EB-F550DD65FD22}" sibTransId="{C8F974D6-9244-4FE4-8B94-121699296C89}"/>
    <dgm:cxn modelId="{968C41B1-DF4E-4DAC-85D1-50C3DB489506}" type="presOf" srcId="{8F23CF9F-BA76-4CFE-95D0-2E82124CF1F1}" destId="{CF42D10C-9801-42E7-AE9E-9F632DFF2BBD}" srcOrd="0" destOrd="0" presId="urn:microsoft.com/office/officeart/2005/8/layout/hierarchy6"/>
    <dgm:cxn modelId="{2B30B9C0-9B33-44A8-9909-7686ACCFD9FC}" type="presOf" srcId="{FD91F991-994D-4FE4-867E-82A5BAFDE506}" destId="{4177E347-891B-45E7-A67F-40C972344B05}" srcOrd="0" destOrd="0" presId="urn:microsoft.com/office/officeart/2005/8/layout/hierarchy6"/>
    <dgm:cxn modelId="{595A8DCB-8A7E-4146-91E9-C51B4937385F}" type="presOf" srcId="{31BF1887-E1F2-495B-A62D-9B2379BA03BF}" destId="{B755AEAE-8387-4877-8667-B0AFFB0C38C1}" srcOrd="0" destOrd="0" presId="urn:microsoft.com/office/officeart/2005/8/layout/hierarchy6"/>
    <dgm:cxn modelId="{434729CC-18E6-469B-83B7-5422DEC73417}" type="presOf" srcId="{C67CDB14-9089-4762-B249-01683EBFE172}" destId="{45986F6D-BE37-43E8-B988-927826FF46B1}" srcOrd="0" destOrd="0" presId="urn:microsoft.com/office/officeart/2005/8/layout/hierarchy6"/>
    <dgm:cxn modelId="{A7508FD7-36BE-4B59-B13B-2506C73BF4E2}" type="presOf" srcId="{8F23CF9F-BA76-4CFE-95D0-2E82124CF1F1}" destId="{0FF4B31E-5C6C-402C-A0E1-5078557B73FC}" srcOrd="1" destOrd="0" presId="urn:microsoft.com/office/officeart/2005/8/layout/hierarchy6"/>
    <dgm:cxn modelId="{0676A7DC-386D-4433-AFAD-84AFABB6B672}" type="presOf" srcId="{929D8BA9-97B8-42F0-A2B9-F681BC4D7C5D}" destId="{08E22922-EE8F-4339-A36F-2D31EE179057}" srcOrd="1" destOrd="0" presId="urn:microsoft.com/office/officeart/2005/8/layout/hierarchy6"/>
    <dgm:cxn modelId="{CA624CE5-E41A-4EDC-969E-454C84A1BB4A}" srcId="{DA59EF4F-D7CB-46E1-A46E-BB0FA379876A}" destId="{9870F9CC-0179-4022-A8FA-D1D94A84DBB5}" srcOrd="0" destOrd="0" parTransId="{8AC6BE97-9A8F-40E8-B12A-39C851BB0DEC}" sibTransId="{942C4DFD-2DFA-4241-8DDC-5551E06D9DBF}"/>
    <dgm:cxn modelId="{62D534E6-6556-4678-A1F8-D97FB362EC82}" type="presOf" srcId="{AD74AF00-ACCD-4F94-9C0A-089AA1B166D5}" destId="{E6B888A4-3100-4F6D-B599-26594B876666}" srcOrd="0" destOrd="0" presId="urn:microsoft.com/office/officeart/2005/8/layout/hierarchy6"/>
    <dgm:cxn modelId="{13EA22F3-30BD-4B06-9B62-145C77832367}" srcId="{FD91F991-994D-4FE4-867E-82A5BAFDE506}" destId="{8F23CF9F-BA76-4CFE-95D0-2E82124CF1F1}" srcOrd="2" destOrd="0" parTransId="{3EB71FBE-F8F3-4D86-BA40-E81BB0A7F05C}" sibTransId="{824E9FBC-49C4-4BDC-8013-FD38854D3DE6}"/>
    <dgm:cxn modelId="{FF8F75F3-676F-4E77-BF75-0C5186F0A37A}" type="presOf" srcId="{9870F9CC-0179-4022-A8FA-D1D94A84DBB5}" destId="{E2AF9798-5BD3-46CE-B72F-0427FBECFBCA}" srcOrd="0" destOrd="0" presId="urn:microsoft.com/office/officeart/2005/8/layout/hierarchy6"/>
    <dgm:cxn modelId="{C461F171-3BDA-490B-9F3D-7885F4C6EE24}" type="presParOf" srcId="{4177E347-891B-45E7-A67F-40C972344B05}" destId="{B8284761-21A2-4A69-8444-234180F7E4D6}" srcOrd="0" destOrd="0" presId="urn:microsoft.com/office/officeart/2005/8/layout/hierarchy6"/>
    <dgm:cxn modelId="{E5A2C5BA-BB7A-4086-BF68-56405C6DFC98}" type="presParOf" srcId="{B8284761-21A2-4A69-8444-234180F7E4D6}" destId="{0AB23FE5-60CA-4642-9862-4FC3C1C6C330}" srcOrd="0" destOrd="0" presId="urn:microsoft.com/office/officeart/2005/8/layout/hierarchy6"/>
    <dgm:cxn modelId="{168FD845-8A04-4DF3-8E04-F399F9FAF9B1}" type="presParOf" srcId="{B8284761-21A2-4A69-8444-234180F7E4D6}" destId="{A10513D0-96F6-484E-8EF7-8B215D0A1952}" srcOrd="1" destOrd="0" presId="urn:microsoft.com/office/officeart/2005/8/layout/hierarchy6"/>
    <dgm:cxn modelId="{691B63EA-5C3D-45BD-854D-AAA7AED1A7C9}" type="presParOf" srcId="{A10513D0-96F6-484E-8EF7-8B215D0A1952}" destId="{7461C603-5BA2-4041-B170-6332DFE955FB}" srcOrd="0" destOrd="0" presId="urn:microsoft.com/office/officeart/2005/8/layout/hierarchy6"/>
    <dgm:cxn modelId="{F56A98DD-B1F9-4EE9-850E-4AC0B05A60EC}" type="presParOf" srcId="{7461C603-5BA2-4041-B170-6332DFE955FB}" destId="{E7F91E05-F1C1-4368-AC66-4022C4440152}" srcOrd="0" destOrd="0" presId="urn:microsoft.com/office/officeart/2005/8/layout/hierarchy6"/>
    <dgm:cxn modelId="{BF8BBD11-FD52-45F0-8453-66084B954EBD}" type="presParOf" srcId="{7461C603-5BA2-4041-B170-6332DFE955FB}" destId="{820B537E-E467-4C03-AB33-A31067BC0AC5}" srcOrd="1" destOrd="0" presId="urn:microsoft.com/office/officeart/2005/8/layout/hierarchy6"/>
    <dgm:cxn modelId="{71AE3A53-6735-4896-8461-FCAA577B0450}" type="presParOf" srcId="{820B537E-E467-4C03-AB33-A31067BC0AC5}" destId="{AAFBCDA3-E2ED-4AA6-8E1A-BD51E9CED5F6}" srcOrd="0" destOrd="0" presId="urn:microsoft.com/office/officeart/2005/8/layout/hierarchy6"/>
    <dgm:cxn modelId="{3B4B3E4A-B9D4-4EAC-BDB9-D36316E23FF3}" type="presParOf" srcId="{820B537E-E467-4C03-AB33-A31067BC0AC5}" destId="{E538EBE5-E6C0-41E7-BC33-0FA3943AF89C}" srcOrd="1" destOrd="0" presId="urn:microsoft.com/office/officeart/2005/8/layout/hierarchy6"/>
    <dgm:cxn modelId="{99E1EF7F-7ED7-4979-BD0B-894D4432D503}" type="presParOf" srcId="{E538EBE5-E6C0-41E7-BC33-0FA3943AF89C}" destId="{76383448-DDD7-4914-9758-5386EEA45B6D}" srcOrd="0" destOrd="0" presId="urn:microsoft.com/office/officeart/2005/8/layout/hierarchy6"/>
    <dgm:cxn modelId="{9C743C9F-2972-4FBF-B404-69113D0AEA4F}" type="presParOf" srcId="{E538EBE5-E6C0-41E7-BC33-0FA3943AF89C}" destId="{1CC0E2BD-F80C-4256-A8D4-7E8B3BB6D7D6}" srcOrd="1" destOrd="0" presId="urn:microsoft.com/office/officeart/2005/8/layout/hierarchy6"/>
    <dgm:cxn modelId="{7298EDC7-6E2D-4F70-8C49-08A89436B210}" type="presParOf" srcId="{1CC0E2BD-F80C-4256-A8D4-7E8B3BB6D7D6}" destId="{3EA59E6E-15F1-4315-B100-99FFFF83A466}" srcOrd="0" destOrd="0" presId="urn:microsoft.com/office/officeart/2005/8/layout/hierarchy6"/>
    <dgm:cxn modelId="{9D84D350-FDC1-4BB4-A4A7-D6E48E12937F}" type="presParOf" srcId="{1CC0E2BD-F80C-4256-A8D4-7E8B3BB6D7D6}" destId="{337D2CFE-04B4-40BB-AF8C-5A160215F383}" srcOrd="1" destOrd="0" presId="urn:microsoft.com/office/officeart/2005/8/layout/hierarchy6"/>
    <dgm:cxn modelId="{D13FF001-1847-414E-9706-FCF778479865}" type="presParOf" srcId="{337D2CFE-04B4-40BB-AF8C-5A160215F383}" destId="{E2AF9798-5BD3-46CE-B72F-0427FBECFBCA}" srcOrd="0" destOrd="0" presId="urn:microsoft.com/office/officeart/2005/8/layout/hierarchy6"/>
    <dgm:cxn modelId="{D8F124B6-BE4B-41BF-8A35-02D5C083C951}" type="presParOf" srcId="{337D2CFE-04B4-40BB-AF8C-5A160215F383}" destId="{7304931F-9683-43AB-A2E2-EF578ECB6883}" srcOrd="1" destOrd="0" presId="urn:microsoft.com/office/officeart/2005/8/layout/hierarchy6"/>
    <dgm:cxn modelId="{BD940FA2-BA93-43C3-81A3-BEA8686A910A}" type="presParOf" srcId="{1CC0E2BD-F80C-4256-A8D4-7E8B3BB6D7D6}" destId="{0F37C8A2-09FA-43E4-9A56-105474BA5558}" srcOrd="2" destOrd="0" presId="urn:microsoft.com/office/officeart/2005/8/layout/hierarchy6"/>
    <dgm:cxn modelId="{9773EB7E-F8AF-441C-8CE9-2AB45E1C6546}" type="presParOf" srcId="{1CC0E2BD-F80C-4256-A8D4-7E8B3BB6D7D6}" destId="{BC7770DD-954F-4093-BC9C-19F5736C3745}" srcOrd="3" destOrd="0" presId="urn:microsoft.com/office/officeart/2005/8/layout/hierarchy6"/>
    <dgm:cxn modelId="{364FC06B-CD03-4404-AA43-6AACEADC6ABD}" type="presParOf" srcId="{BC7770DD-954F-4093-BC9C-19F5736C3745}" destId="{E6B888A4-3100-4F6D-B599-26594B876666}" srcOrd="0" destOrd="0" presId="urn:microsoft.com/office/officeart/2005/8/layout/hierarchy6"/>
    <dgm:cxn modelId="{804DD7AA-72B3-44C0-AC29-7F467F7326D0}" type="presParOf" srcId="{BC7770DD-954F-4093-BC9C-19F5736C3745}" destId="{D375AD51-8303-465B-A14D-FC35538DE961}" srcOrd="1" destOrd="0" presId="urn:microsoft.com/office/officeart/2005/8/layout/hierarchy6"/>
    <dgm:cxn modelId="{9ECA3231-6AA4-4CB5-9D64-689BE231770C}" type="presParOf" srcId="{820B537E-E467-4C03-AB33-A31067BC0AC5}" destId="{08166CCF-4B81-435F-B78C-B61A8CC889E9}" srcOrd="2" destOrd="0" presId="urn:microsoft.com/office/officeart/2005/8/layout/hierarchy6"/>
    <dgm:cxn modelId="{98DF98A1-80BD-465F-881C-522106D3EAB9}" type="presParOf" srcId="{820B537E-E467-4C03-AB33-A31067BC0AC5}" destId="{81E88DB7-0513-41B1-B1A0-CFB6FA03E62C}" srcOrd="3" destOrd="0" presId="urn:microsoft.com/office/officeart/2005/8/layout/hierarchy6"/>
    <dgm:cxn modelId="{BC4C090C-D21E-45D2-9A8C-833A3234B440}" type="presParOf" srcId="{81E88DB7-0513-41B1-B1A0-CFB6FA03E62C}" destId="{975C292B-B11D-42B4-8294-6566EC8FF953}" srcOrd="0" destOrd="0" presId="urn:microsoft.com/office/officeart/2005/8/layout/hierarchy6"/>
    <dgm:cxn modelId="{34F1954D-BD84-4D04-B203-885CE571D21B}" type="presParOf" srcId="{81E88DB7-0513-41B1-B1A0-CFB6FA03E62C}" destId="{13E929C2-1E19-4C98-8177-5CEA912B628D}" srcOrd="1" destOrd="0" presId="urn:microsoft.com/office/officeart/2005/8/layout/hierarchy6"/>
    <dgm:cxn modelId="{561E6010-7891-4B29-8D61-842D3E927CA1}" type="presParOf" srcId="{13E929C2-1E19-4C98-8177-5CEA912B628D}" destId="{B755AEAE-8387-4877-8667-B0AFFB0C38C1}" srcOrd="0" destOrd="0" presId="urn:microsoft.com/office/officeart/2005/8/layout/hierarchy6"/>
    <dgm:cxn modelId="{BDB06A75-72C7-42DC-B159-3C0623965449}" type="presParOf" srcId="{13E929C2-1E19-4C98-8177-5CEA912B628D}" destId="{04FF74F1-B0CE-4D58-8E78-9FB8CED07803}" srcOrd="1" destOrd="0" presId="urn:microsoft.com/office/officeart/2005/8/layout/hierarchy6"/>
    <dgm:cxn modelId="{CBD2669E-AFBD-4104-9CB1-E100F2DC1540}" type="presParOf" srcId="{04FF74F1-B0CE-4D58-8E78-9FB8CED07803}" destId="{88E36F01-989F-4B2B-A8E4-0ABFAC0CA7E3}" srcOrd="0" destOrd="0" presId="urn:microsoft.com/office/officeart/2005/8/layout/hierarchy6"/>
    <dgm:cxn modelId="{A63D8977-6374-4898-B1D1-D5D96522E860}" type="presParOf" srcId="{04FF74F1-B0CE-4D58-8E78-9FB8CED07803}" destId="{4A3EE24E-7197-45E9-A4EB-4B4FBB4DB04E}" srcOrd="1" destOrd="0" presId="urn:microsoft.com/office/officeart/2005/8/layout/hierarchy6"/>
    <dgm:cxn modelId="{9B1D7821-CF2D-404F-955D-79C621D1EBAC}" type="presParOf" srcId="{4177E347-891B-45E7-A67F-40C972344B05}" destId="{745788FA-27D2-461D-96C3-0B9F9B5CE407}" srcOrd="1" destOrd="0" presId="urn:microsoft.com/office/officeart/2005/8/layout/hierarchy6"/>
    <dgm:cxn modelId="{A73F6F04-AB15-47F6-A220-7F2AC0C99FB9}" type="presParOf" srcId="{745788FA-27D2-461D-96C3-0B9F9B5CE407}" destId="{8147F7F5-D800-4463-ADFE-17ED61BE3BA5}" srcOrd="0" destOrd="0" presId="urn:microsoft.com/office/officeart/2005/8/layout/hierarchy6"/>
    <dgm:cxn modelId="{5FEA0054-B207-456C-B95B-75C3C75F0812}" type="presParOf" srcId="{8147F7F5-D800-4463-ADFE-17ED61BE3BA5}" destId="{45986F6D-BE37-43E8-B988-927826FF46B1}" srcOrd="0" destOrd="0" presId="urn:microsoft.com/office/officeart/2005/8/layout/hierarchy6"/>
    <dgm:cxn modelId="{5F41DF11-BF52-4D55-A2FB-629B80FDAA3C}" type="presParOf" srcId="{8147F7F5-D800-4463-ADFE-17ED61BE3BA5}" destId="{8F6874FD-0787-446F-9A85-9B53522B2567}" srcOrd="1" destOrd="0" presId="urn:microsoft.com/office/officeart/2005/8/layout/hierarchy6"/>
    <dgm:cxn modelId="{E0C11D92-8C78-42BE-82F2-0BFD1210F910}" type="presParOf" srcId="{745788FA-27D2-461D-96C3-0B9F9B5CE407}" destId="{3463AAD9-E63D-453E-80FA-1D4778E4EEAF}" srcOrd="1" destOrd="0" presId="urn:microsoft.com/office/officeart/2005/8/layout/hierarchy6"/>
    <dgm:cxn modelId="{0D13088A-5098-4DEB-82BE-C60E39430A7D}" type="presParOf" srcId="{3463AAD9-E63D-453E-80FA-1D4778E4EEAF}" destId="{167AB574-997F-4821-9C9D-765AC68D5DE6}" srcOrd="0" destOrd="0" presId="urn:microsoft.com/office/officeart/2005/8/layout/hierarchy6"/>
    <dgm:cxn modelId="{31F8D0A9-953D-4FD7-AB7B-AD4BBD329793}" type="presParOf" srcId="{745788FA-27D2-461D-96C3-0B9F9B5CE407}" destId="{445CE204-BFAC-4280-B3B4-3CBD0505A0F3}" srcOrd="2" destOrd="0" presId="urn:microsoft.com/office/officeart/2005/8/layout/hierarchy6"/>
    <dgm:cxn modelId="{634D7BAA-B780-45D7-B0B3-5D45DA57FF55}" type="presParOf" srcId="{445CE204-BFAC-4280-B3B4-3CBD0505A0F3}" destId="{CF42D10C-9801-42E7-AE9E-9F632DFF2BBD}" srcOrd="0" destOrd="0" presId="urn:microsoft.com/office/officeart/2005/8/layout/hierarchy6"/>
    <dgm:cxn modelId="{AB6C4FC5-F4C7-41DB-A647-09C9797BD00F}" type="presParOf" srcId="{445CE204-BFAC-4280-B3B4-3CBD0505A0F3}" destId="{0FF4B31E-5C6C-402C-A0E1-5078557B73FC}" srcOrd="1" destOrd="0" presId="urn:microsoft.com/office/officeart/2005/8/layout/hierarchy6"/>
    <dgm:cxn modelId="{43B0B252-1A26-4DFC-BA52-6048447AF6E3}" type="presParOf" srcId="{745788FA-27D2-461D-96C3-0B9F9B5CE407}" destId="{424DA399-4A8B-4FA4-8416-9D6699EC3904}" srcOrd="3" destOrd="0" presId="urn:microsoft.com/office/officeart/2005/8/layout/hierarchy6"/>
    <dgm:cxn modelId="{2927AFAD-1361-40F1-A872-C9FD016BEA24}" type="presParOf" srcId="{424DA399-4A8B-4FA4-8416-9D6699EC3904}" destId="{F7F047DF-BDB9-4AE9-8E52-EE2A65A2E905}" srcOrd="0" destOrd="0" presId="urn:microsoft.com/office/officeart/2005/8/layout/hierarchy6"/>
    <dgm:cxn modelId="{A7470FAE-E333-4132-BDFA-02F02038104B}" type="presParOf" srcId="{745788FA-27D2-461D-96C3-0B9F9B5CE407}" destId="{35C46CFF-CEBD-4392-924A-3E46E8E8830E}" srcOrd="4" destOrd="0" presId="urn:microsoft.com/office/officeart/2005/8/layout/hierarchy6"/>
    <dgm:cxn modelId="{F1107C7C-F4D2-4C3F-A027-F0C70407FAAD}" type="presParOf" srcId="{35C46CFF-CEBD-4392-924A-3E46E8E8830E}" destId="{35BEFBC9-B1B5-4769-8BE6-595F981C29F8}" srcOrd="0" destOrd="0" presId="urn:microsoft.com/office/officeart/2005/8/layout/hierarchy6"/>
    <dgm:cxn modelId="{18D8A289-6670-4E96-8885-8A4824E6AB62}" type="presParOf" srcId="{35C46CFF-CEBD-4392-924A-3E46E8E8830E}" destId="{08E22922-EE8F-4339-A36F-2D31EE179057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39264C6-0A1B-4672-A6A2-4F91DD7DD1A8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80617F98-FF4E-48EB-B0EA-877898EB2C5F}">
      <dgm:prSet phldrT="[文本]"/>
      <dgm:spPr/>
      <dgm:t>
        <a:bodyPr/>
        <a:lstStyle/>
        <a:p>
          <a:r>
            <a:rPr lang="zh-CN" altLang="en-US" dirty="0"/>
            <a:t>无安全防范，访问入口不统一</a:t>
          </a:r>
        </a:p>
      </dgm:t>
    </dgm:pt>
    <dgm:pt modelId="{F4ED4721-DA6E-46D8-B7C3-AB0B6E788D24}" type="parTrans" cxnId="{55417679-F04E-4F16-A462-CD6B8F429ECF}">
      <dgm:prSet/>
      <dgm:spPr/>
      <dgm:t>
        <a:bodyPr/>
        <a:lstStyle/>
        <a:p>
          <a:endParaRPr lang="zh-CN" altLang="en-US"/>
        </a:p>
      </dgm:t>
    </dgm:pt>
    <dgm:pt modelId="{FE178BFF-8D75-439E-AD74-1625A65C9589}" type="sibTrans" cxnId="{55417679-F04E-4F16-A462-CD6B8F429ECF}">
      <dgm:prSet/>
      <dgm:spPr/>
      <dgm:t>
        <a:bodyPr/>
        <a:lstStyle/>
        <a:p>
          <a:endParaRPr lang="zh-CN" altLang="en-US"/>
        </a:p>
      </dgm:t>
    </dgm:pt>
    <dgm:pt modelId="{8D8DEC4A-DF2D-4AF4-A033-60404C348F3C}">
      <dgm:prSet phldrT="[文本]"/>
      <dgm:spPr/>
      <dgm:t>
        <a:bodyPr/>
        <a:lstStyle/>
        <a:p>
          <a:r>
            <a:rPr lang="zh-CN" altLang="en-US" dirty="0"/>
            <a:t>禁用</a:t>
          </a:r>
          <a:r>
            <a:rPr lang="en-US" altLang="zh-CN" dirty="0"/>
            <a:t>Key</a:t>
          </a:r>
          <a:r>
            <a:rPr lang="zh-CN" altLang="en-US" dirty="0"/>
            <a:t>，静态</a:t>
          </a:r>
          <a:r>
            <a:rPr lang="en-US" altLang="zh-CN" dirty="0"/>
            <a:t>+</a:t>
          </a:r>
          <a:r>
            <a:rPr lang="zh-CN" altLang="en-US" dirty="0"/>
            <a:t>动态密码</a:t>
          </a:r>
        </a:p>
      </dgm:t>
    </dgm:pt>
    <dgm:pt modelId="{070CEF78-2177-401F-A2A9-48F86B9F40CD}" type="parTrans" cxnId="{5D86E6A0-87B0-4552-99BF-E821C43FB0A1}">
      <dgm:prSet/>
      <dgm:spPr/>
      <dgm:t>
        <a:bodyPr/>
        <a:lstStyle/>
        <a:p>
          <a:endParaRPr lang="zh-CN" altLang="en-US"/>
        </a:p>
      </dgm:t>
    </dgm:pt>
    <dgm:pt modelId="{D60498D7-54AE-4953-B63F-FE7B7B9AA112}" type="sibTrans" cxnId="{5D86E6A0-87B0-4552-99BF-E821C43FB0A1}">
      <dgm:prSet/>
      <dgm:spPr/>
      <dgm:t>
        <a:bodyPr/>
        <a:lstStyle/>
        <a:p>
          <a:endParaRPr lang="zh-CN" altLang="en-US"/>
        </a:p>
      </dgm:t>
    </dgm:pt>
    <dgm:pt modelId="{0D8AEF46-E363-4E44-AF97-A8B3ACD86636}">
      <dgm:prSet phldrT="[文本]"/>
      <dgm:spPr/>
      <dgm:t>
        <a:bodyPr/>
        <a:lstStyle/>
        <a:p>
          <a:r>
            <a:rPr lang="zh-CN" altLang="en-US" dirty="0"/>
            <a:t>集中认证，一次验证两次登录</a:t>
          </a:r>
        </a:p>
      </dgm:t>
    </dgm:pt>
    <dgm:pt modelId="{10496BF6-2812-4AFA-AF1B-35C53DACE010}" type="parTrans" cxnId="{DCC5EB27-220D-44FD-89D2-CFA01A93FEAB}">
      <dgm:prSet/>
      <dgm:spPr/>
      <dgm:t>
        <a:bodyPr/>
        <a:lstStyle/>
        <a:p>
          <a:endParaRPr lang="zh-CN" altLang="en-US"/>
        </a:p>
      </dgm:t>
    </dgm:pt>
    <dgm:pt modelId="{67931324-8B48-44BA-B83C-278569B29A6D}" type="sibTrans" cxnId="{DCC5EB27-220D-44FD-89D2-CFA01A93FEAB}">
      <dgm:prSet/>
      <dgm:spPr/>
      <dgm:t>
        <a:bodyPr/>
        <a:lstStyle/>
        <a:p>
          <a:endParaRPr lang="zh-CN" altLang="en-US"/>
        </a:p>
      </dgm:t>
    </dgm:pt>
    <dgm:pt modelId="{B69B0FCC-1117-4520-AFD8-0F435D2B340F}">
      <dgm:prSet phldrT="[文本]"/>
      <dgm:spPr/>
      <dgm:t>
        <a:bodyPr/>
        <a:lstStyle/>
        <a:p>
          <a:r>
            <a:rPr lang="zh-CN" altLang="en-US" dirty="0"/>
            <a:t>校内校外统一访问入口</a:t>
          </a:r>
        </a:p>
      </dgm:t>
    </dgm:pt>
    <dgm:pt modelId="{F13B0326-0962-41B9-82E9-C1945754B368}" type="parTrans" cxnId="{B7BDA431-8938-4738-B6E6-9F8967206D62}">
      <dgm:prSet/>
      <dgm:spPr/>
      <dgm:t>
        <a:bodyPr/>
        <a:lstStyle/>
        <a:p>
          <a:endParaRPr lang="zh-CN" altLang="en-US"/>
        </a:p>
      </dgm:t>
    </dgm:pt>
    <dgm:pt modelId="{18C8A203-B97E-4987-8F52-6E1F37D9F0C2}" type="sibTrans" cxnId="{B7BDA431-8938-4738-B6E6-9F8967206D62}">
      <dgm:prSet/>
      <dgm:spPr/>
      <dgm:t>
        <a:bodyPr/>
        <a:lstStyle/>
        <a:p>
          <a:endParaRPr lang="zh-CN" altLang="en-US"/>
        </a:p>
      </dgm:t>
    </dgm:pt>
    <dgm:pt modelId="{05D0DC1F-CC3D-4397-803F-179EC914F8C2}">
      <dgm:prSet phldrT="[文本]"/>
      <dgm:spPr/>
      <dgm:t>
        <a:bodyPr/>
        <a:lstStyle/>
        <a:p>
          <a:r>
            <a:rPr lang="en-US" altLang="zh-CN" dirty="0"/>
            <a:t>NGFW+WAF</a:t>
          </a:r>
          <a:endParaRPr lang="zh-CN" altLang="en-US" dirty="0"/>
        </a:p>
      </dgm:t>
    </dgm:pt>
    <dgm:pt modelId="{076BCA5B-446D-426E-BDC1-339AAF97A7AE}" type="parTrans" cxnId="{88F850AA-BFE7-45D7-97FA-7443FB9BF4EB}">
      <dgm:prSet/>
      <dgm:spPr/>
      <dgm:t>
        <a:bodyPr/>
        <a:lstStyle/>
        <a:p>
          <a:endParaRPr lang="zh-CN" altLang="en-US"/>
        </a:p>
      </dgm:t>
    </dgm:pt>
    <dgm:pt modelId="{651A3681-9973-456F-8352-9124087F93ED}" type="sibTrans" cxnId="{88F850AA-BFE7-45D7-97FA-7443FB9BF4EB}">
      <dgm:prSet/>
      <dgm:spPr/>
      <dgm:t>
        <a:bodyPr/>
        <a:lstStyle/>
        <a:p>
          <a:endParaRPr lang="zh-CN" altLang="en-US"/>
        </a:p>
      </dgm:t>
    </dgm:pt>
    <dgm:pt modelId="{3EBB3843-DF61-4A61-BE11-689B2FC90FE8}">
      <dgm:prSet phldrT="[文本]"/>
      <dgm:spPr/>
      <dgm:t>
        <a:bodyPr/>
        <a:lstStyle/>
        <a:p>
          <a:r>
            <a:rPr lang="zh-CN" altLang="en-US" dirty="0"/>
            <a:t>弱密码，密码共享，用户否认登陆</a:t>
          </a:r>
        </a:p>
      </dgm:t>
    </dgm:pt>
    <dgm:pt modelId="{05A923AE-E2A3-4927-9B34-362EE510F5EC}" type="sibTrans" cxnId="{6400CD1C-2DD4-456A-91CF-C01BC7EDAC98}">
      <dgm:prSet/>
      <dgm:spPr/>
      <dgm:t>
        <a:bodyPr/>
        <a:lstStyle/>
        <a:p>
          <a:endParaRPr lang="zh-CN" altLang="en-US"/>
        </a:p>
      </dgm:t>
    </dgm:pt>
    <dgm:pt modelId="{390FF898-CB59-4811-A7C9-9B62BEE9E82E}" type="parTrans" cxnId="{6400CD1C-2DD4-456A-91CF-C01BC7EDAC98}">
      <dgm:prSet/>
      <dgm:spPr/>
      <dgm:t>
        <a:bodyPr/>
        <a:lstStyle/>
        <a:p>
          <a:endParaRPr lang="zh-CN" altLang="en-US"/>
        </a:p>
      </dgm:t>
    </dgm:pt>
    <dgm:pt modelId="{08B74E01-4893-4BFE-80D1-C66D3391040C}">
      <dgm:prSet phldrT="[文本]"/>
      <dgm:spPr/>
      <dgm:t>
        <a:bodyPr/>
        <a:lstStyle/>
        <a:p>
          <a:r>
            <a:rPr lang="zh-CN" altLang="en-US" dirty="0"/>
            <a:t>用户攻击集群，否认操作</a:t>
          </a:r>
        </a:p>
      </dgm:t>
    </dgm:pt>
    <dgm:pt modelId="{5011E048-5F2A-48B3-B759-BC9A60C840F6}" type="sibTrans" cxnId="{01F8C19F-0655-4EDF-9245-EE2F55DA43EE}">
      <dgm:prSet/>
      <dgm:spPr/>
      <dgm:t>
        <a:bodyPr/>
        <a:lstStyle/>
        <a:p>
          <a:endParaRPr lang="zh-CN" altLang="en-US"/>
        </a:p>
      </dgm:t>
    </dgm:pt>
    <dgm:pt modelId="{7233C8B2-F96F-4D52-A34A-2470940FF9A4}" type="parTrans" cxnId="{01F8C19F-0655-4EDF-9245-EE2F55DA43EE}">
      <dgm:prSet/>
      <dgm:spPr/>
      <dgm:t>
        <a:bodyPr/>
        <a:lstStyle/>
        <a:p>
          <a:endParaRPr lang="zh-CN" altLang="en-US"/>
        </a:p>
      </dgm:t>
    </dgm:pt>
    <dgm:pt modelId="{640AFD27-5094-4628-B754-814AC6D325EC}">
      <dgm:prSet phldrT="[文本]" custT="1"/>
      <dgm:spPr/>
      <dgm:t>
        <a:bodyPr/>
        <a:lstStyle/>
        <a:p>
          <a:r>
            <a:rPr lang="zh-CN" altLang="en-US" sz="1600" dirty="0"/>
            <a:t>完整操作审计</a:t>
          </a:r>
        </a:p>
      </dgm:t>
    </dgm:pt>
    <dgm:pt modelId="{499A94B6-F26F-412F-A0F0-CA0F61EBF0EA}" type="parTrans" cxnId="{2D618B8E-18A9-48B4-A83B-AB9DE3C507DF}">
      <dgm:prSet/>
      <dgm:spPr/>
      <dgm:t>
        <a:bodyPr/>
        <a:lstStyle/>
        <a:p>
          <a:endParaRPr lang="zh-CN" altLang="en-US"/>
        </a:p>
      </dgm:t>
    </dgm:pt>
    <dgm:pt modelId="{7618E3FD-41BC-4A5D-B527-278D0B9DB3A2}" type="sibTrans" cxnId="{2D618B8E-18A9-48B4-A83B-AB9DE3C507DF}">
      <dgm:prSet/>
      <dgm:spPr/>
      <dgm:t>
        <a:bodyPr/>
        <a:lstStyle/>
        <a:p>
          <a:endParaRPr lang="zh-CN" altLang="en-US"/>
        </a:p>
      </dgm:t>
    </dgm:pt>
    <dgm:pt modelId="{665A7FBD-CD22-4EDE-8B7D-E6271ACA04C7}">
      <dgm:prSet custT="1"/>
      <dgm:spPr/>
      <dgm:t>
        <a:bodyPr/>
        <a:lstStyle/>
        <a:p>
          <a:r>
            <a:rPr lang="zh-CN" altLang="en-US" sz="1600" dirty="0"/>
            <a:t>留存全部使用记录</a:t>
          </a:r>
        </a:p>
      </dgm:t>
    </dgm:pt>
    <dgm:pt modelId="{B1D41D5A-71CC-45F4-84F1-73CCE37F6258}" type="parTrans" cxnId="{235CF7C3-75C7-4EEE-9F5A-D5F83AF541AF}">
      <dgm:prSet/>
      <dgm:spPr/>
      <dgm:t>
        <a:bodyPr/>
        <a:lstStyle/>
        <a:p>
          <a:endParaRPr lang="zh-CN" altLang="en-US"/>
        </a:p>
      </dgm:t>
    </dgm:pt>
    <dgm:pt modelId="{AAF087E1-3BA2-4A7D-A8E1-2ECEFEE75D5D}" type="sibTrans" cxnId="{235CF7C3-75C7-4EEE-9F5A-D5F83AF541AF}">
      <dgm:prSet/>
      <dgm:spPr/>
      <dgm:t>
        <a:bodyPr/>
        <a:lstStyle/>
        <a:p>
          <a:endParaRPr lang="zh-CN" altLang="en-US"/>
        </a:p>
      </dgm:t>
    </dgm:pt>
    <dgm:pt modelId="{BFD6DEA4-AF2B-4835-B735-C7E2F83C4F1D}">
      <dgm:prSet phldrT="[文本]"/>
      <dgm:spPr/>
      <dgm:t>
        <a:bodyPr/>
        <a:lstStyle/>
        <a:p>
          <a:r>
            <a:rPr lang="zh-CN" altLang="en-US" dirty="0"/>
            <a:t>重保时期提供校外访问</a:t>
          </a:r>
        </a:p>
      </dgm:t>
    </dgm:pt>
    <dgm:pt modelId="{8BA99369-629F-4D77-BD67-051F00913413}" type="parTrans" cxnId="{0D5D463B-DD2E-4668-A4E5-904D52345B3F}">
      <dgm:prSet/>
      <dgm:spPr/>
      <dgm:t>
        <a:bodyPr/>
        <a:lstStyle/>
        <a:p>
          <a:endParaRPr lang="zh-CN" altLang="en-US"/>
        </a:p>
      </dgm:t>
    </dgm:pt>
    <dgm:pt modelId="{2689F3ED-B807-4144-BEA3-157FAEBF3999}" type="sibTrans" cxnId="{0D5D463B-DD2E-4668-A4E5-904D52345B3F}">
      <dgm:prSet/>
      <dgm:spPr/>
      <dgm:t>
        <a:bodyPr/>
        <a:lstStyle/>
        <a:p>
          <a:endParaRPr lang="zh-CN" altLang="en-US"/>
        </a:p>
      </dgm:t>
    </dgm:pt>
    <dgm:pt modelId="{00672832-83D6-43BF-92C8-B51049CA57CB}">
      <dgm:prSet phldrT="[文本]"/>
      <dgm:spPr/>
      <dgm:t>
        <a:bodyPr/>
        <a:lstStyle/>
        <a:p>
          <a:r>
            <a:rPr lang="en-US" altLang="zh-CN" dirty="0"/>
            <a:t>TOTP 30</a:t>
          </a:r>
          <a:r>
            <a:rPr lang="zh-CN" altLang="en-US" dirty="0"/>
            <a:t>秒有效期，一次一密</a:t>
          </a:r>
        </a:p>
      </dgm:t>
    </dgm:pt>
    <dgm:pt modelId="{6B9A9CC9-1039-4404-A767-2EBF4E77A62C}" type="parTrans" cxnId="{4CB3EF81-049E-4C21-92C8-EAE7CBFAACA8}">
      <dgm:prSet/>
      <dgm:spPr/>
      <dgm:t>
        <a:bodyPr/>
        <a:lstStyle/>
        <a:p>
          <a:endParaRPr lang="zh-CN" altLang="en-US"/>
        </a:p>
      </dgm:t>
    </dgm:pt>
    <dgm:pt modelId="{18A4D471-3420-452A-A937-5DE27E01FA72}" type="sibTrans" cxnId="{4CB3EF81-049E-4C21-92C8-EAE7CBFAACA8}">
      <dgm:prSet/>
      <dgm:spPr/>
      <dgm:t>
        <a:bodyPr/>
        <a:lstStyle/>
        <a:p>
          <a:endParaRPr lang="zh-CN" altLang="en-US"/>
        </a:p>
      </dgm:t>
    </dgm:pt>
    <dgm:pt modelId="{7982C741-2647-40CD-BE25-17542E461F0C}">
      <dgm:prSet custT="1"/>
      <dgm:spPr/>
      <dgm:t>
        <a:bodyPr/>
        <a:lstStyle/>
        <a:p>
          <a:r>
            <a:rPr lang="zh-CN" altLang="en-US" sz="1600" dirty="0"/>
            <a:t>升级 升级 升级</a:t>
          </a:r>
        </a:p>
      </dgm:t>
    </dgm:pt>
    <dgm:pt modelId="{84817F19-F62C-4E1D-8BA8-AD34DB1C8F18}" type="parTrans" cxnId="{1209D976-3C48-4CD8-9D2C-797AD3BBCCB9}">
      <dgm:prSet/>
      <dgm:spPr/>
      <dgm:t>
        <a:bodyPr/>
        <a:lstStyle/>
        <a:p>
          <a:endParaRPr lang="zh-CN" altLang="en-US"/>
        </a:p>
      </dgm:t>
    </dgm:pt>
    <dgm:pt modelId="{DDBFEE36-2B99-4C8E-A1A2-BA701EC58A74}" type="sibTrans" cxnId="{1209D976-3C48-4CD8-9D2C-797AD3BBCCB9}">
      <dgm:prSet/>
      <dgm:spPr/>
      <dgm:t>
        <a:bodyPr/>
        <a:lstStyle/>
        <a:p>
          <a:endParaRPr lang="zh-CN" altLang="en-US"/>
        </a:p>
      </dgm:t>
    </dgm:pt>
    <dgm:pt modelId="{36837FE3-584A-4062-9D9F-1E0EAF5E56A2}" type="pres">
      <dgm:prSet presAssocID="{139264C6-0A1B-4672-A6A2-4F91DD7DD1A8}" presName="Name0" presStyleCnt="0">
        <dgm:presLayoutVars>
          <dgm:dir/>
          <dgm:animLvl val="lvl"/>
          <dgm:resizeHandles val="exact"/>
        </dgm:presLayoutVars>
      </dgm:prSet>
      <dgm:spPr/>
    </dgm:pt>
    <dgm:pt modelId="{D8D2A3C4-753B-422A-A556-B3155F77B99F}" type="pres">
      <dgm:prSet presAssocID="{08B74E01-4893-4BFE-80D1-C66D3391040C}" presName="boxAndChildren" presStyleCnt="0"/>
      <dgm:spPr/>
    </dgm:pt>
    <dgm:pt modelId="{E1AE81EE-81A2-4627-A82B-AB4DDEBF1EB6}" type="pres">
      <dgm:prSet presAssocID="{08B74E01-4893-4BFE-80D1-C66D3391040C}" presName="parentTextBox" presStyleLbl="node1" presStyleIdx="0" presStyleCnt="3"/>
      <dgm:spPr/>
    </dgm:pt>
    <dgm:pt modelId="{09F117D5-F15F-4E6E-B18D-03384F955826}" type="pres">
      <dgm:prSet presAssocID="{08B74E01-4893-4BFE-80D1-C66D3391040C}" presName="entireBox" presStyleLbl="node1" presStyleIdx="0" presStyleCnt="3"/>
      <dgm:spPr/>
    </dgm:pt>
    <dgm:pt modelId="{6C3132F1-ED97-4994-BA18-AD6B32FCAC53}" type="pres">
      <dgm:prSet presAssocID="{08B74E01-4893-4BFE-80D1-C66D3391040C}" presName="descendantBox" presStyleCnt="0"/>
      <dgm:spPr/>
    </dgm:pt>
    <dgm:pt modelId="{FF0E1217-E065-495F-A424-A0899FA777D3}" type="pres">
      <dgm:prSet presAssocID="{640AFD27-5094-4628-B754-814AC6D325EC}" presName="childTextBox" presStyleLbl="fgAccFollowNode1" presStyleIdx="0" presStyleCnt="9">
        <dgm:presLayoutVars>
          <dgm:bulletEnabled val="1"/>
        </dgm:presLayoutVars>
      </dgm:prSet>
      <dgm:spPr/>
    </dgm:pt>
    <dgm:pt modelId="{D3111184-A65B-4D10-929F-D988BAB424CC}" type="pres">
      <dgm:prSet presAssocID="{665A7FBD-CD22-4EDE-8B7D-E6271ACA04C7}" presName="childTextBox" presStyleLbl="fgAccFollowNode1" presStyleIdx="1" presStyleCnt="9">
        <dgm:presLayoutVars>
          <dgm:bulletEnabled val="1"/>
        </dgm:presLayoutVars>
      </dgm:prSet>
      <dgm:spPr/>
    </dgm:pt>
    <dgm:pt modelId="{66FE3BB8-027E-4457-B881-1C9437035867}" type="pres">
      <dgm:prSet presAssocID="{7982C741-2647-40CD-BE25-17542E461F0C}" presName="childTextBox" presStyleLbl="fgAccFollowNode1" presStyleIdx="2" presStyleCnt="9">
        <dgm:presLayoutVars>
          <dgm:bulletEnabled val="1"/>
        </dgm:presLayoutVars>
      </dgm:prSet>
      <dgm:spPr/>
    </dgm:pt>
    <dgm:pt modelId="{DE00E5CD-F86B-4B0B-9178-21D3BA4C41B2}" type="pres">
      <dgm:prSet presAssocID="{05A923AE-E2A3-4927-9B34-362EE510F5EC}" presName="sp" presStyleCnt="0"/>
      <dgm:spPr/>
    </dgm:pt>
    <dgm:pt modelId="{DA5A173F-7D8D-47A5-B3C1-EDE65E266223}" type="pres">
      <dgm:prSet presAssocID="{3EBB3843-DF61-4A61-BE11-689B2FC90FE8}" presName="arrowAndChildren" presStyleCnt="0"/>
      <dgm:spPr/>
    </dgm:pt>
    <dgm:pt modelId="{1AEF7D25-7D9A-4EFA-89C3-5575FE7140C3}" type="pres">
      <dgm:prSet presAssocID="{3EBB3843-DF61-4A61-BE11-689B2FC90FE8}" presName="parentTextArrow" presStyleLbl="node1" presStyleIdx="0" presStyleCnt="3"/>
      <dgm:spPr/>
    </dgm:pt>
    <dgm:pt modelId="{21474123-46EB-4610-A3DE-F30459894EC7}" type="pres">
      <dgm:prSet presAssocID="{3EBB3843-DF61-4A61-BE11-689B2FC90FE8}" presName="arrow" presStyleLbl="node1" presStyleIdx="1" presStyleCnt="3"/>
      <dgm:spPr/>
    </dgm:pt>
    <dgm:pt modelId="{6CF93285-0CFD-4110-BDC7-D469934B9B25}" type="pres">
      <dgm:prSet presAssocID="{3EBB3843-DF61-4A61-BE11-689B2FC90FE8}" presName="descendantArrow" presStyleCnt="0"/>
      <dgm:spPr/>
    </dgm:pt>
    <dgm:pt modelId="{C1A4D671-7B94-4CFD-9DCE-9B8ECCD75FB3}" type="pres">
      <dgm:prSet presAssocID="{8D8DEC4A-DF2D-4AF4-A033-60404C348F3C}" presName="childTextArrow" presStyleLbl="fgAccFollowNode1" presStyleIdx="3" presStyleCnt="9">
        <dgm:presLayoutVars>
          <dgm:bulletEnabled val="1"/>
        </dgm:presLayoutVars>
      </dgm:prSet>
      <dgm:spPr/>
    </dgm:pt>
    <dgm:pt modelId="{689185E6-B410-4100-8B52-A196B2210220}" type="pres">
      <dgm:prSet presAssocID="{00672832-83D6-43BF-92C8-B51049CA57CB}" presName="childTextArrow" presStyleLbl="fgAccFollowNode1" presStyleIdx="4" presStyleCnt="9">
        <dgm:presLayoutVars>
          <dgm:bulletEnabled val="1"/>
        </dgm:presLayoutVars>
      </dgm:prSet>
      <dgm:spPr/>
    </dgm:pt>
    <dgm:pt modelId="{9B544BC5-FFE4-4D6C-9CC2-CA724688A6F3}" type="pres">
      <dgm:prSet presAssocID="{0D8AEF46-E363-4E44-AF97-A8B3ACD86636}" presName="childTextArrow" presStyleLbl="fgAccFollowNode1" presStyleIdx="5" presStyleCnt="9">
        <dgm:presLayoutVars>
          <dgm:bulletEnabled val="1"/>
        </dgm:presLayoutVars>
      </dgm:prSet>
      <dgm:spPr/>
    </dgm:pt>
    <dgm:pt modelId="{2265FAB4-79A7-4527-ADC8-06BA5EC79B2F}" type="pres">
      <dgm:prSet presAssocID="{FE178BFF-8D75-439E-AD74-1625A65C9589}" presName="sp" presStyleCnt="0"/>
      <dgm:spPr/>
    </dgm:pt>
    <dgm:pt modelId="{624EAD45-6B50-478E-9ACD-C8A2B17A6350}" type="pres">
      <dgm:prSet presAssocID="{80617F98-FF4E-48EB-B0EA-877898EB2C5F}" presName="arrowAndChildren" presStyleCnt="0"/>
      <dgm:spPr/>
    </dgm:pt>
    <dgm:pt modelId="{F8DEBFB8-D11A-4C4C-A2B8-2514131B7DD5}" type="pres">
      <dgm:prSet presAssocID="{80617F98-FF4E-48EB-B0EA-877898EB2C5F}" presName="parentTextArrow" presStyleLbl="node1" presStyleIdx="1" presStyleCnt="3"/>
      <dgm:spPr/>
    </dgm:pt>
    <dgm:pt modelId="{A700CA27-8318-4DDE-A539-C35F60CF2D76}" type="pres">
      <dgm:prSet presAssocID="{80617F98-FF4E-48EB-B0EA-877898EB2C5F}" presName="arrow" presStyleLbl="node1" presStyleIdx="2" presStyleCnt="3"/>
      <dgm:spPr/>
    </dgm:pt>
    <dgm:pt modelId="{3E4D1CE8-2344-4027-88BC-2389E8C1E0C5}" type="pres">
      <dgm:prSet presAssocID="{80617F98-FF4E-48EB-B0EA-877898EB2C5F}" presName="descendantArrow" presStyleCnt="0"/>
      <dgm:spPr/>
    </dgm:pt>
    <dgm:pt modelId="{6F97E840-83CA-4152-BB35-229109959AF4}" type="pres">
      <dgm:prSet presAssocID="{05D0DC1F-CC3D-4397-803F-179EC914F8C2}" presName="childTextArrow" presStyleLbl="fgAccFollowNode1" presStyleIdx="6" presStyleCnt="9">
        <dgm:presLayoutVars>
          <dgm:bulletEnabled val="1"/>
        </dgm:presLayoutVars>
      </dgm:prSet>
      <dgm:spPr/>
    </dgm:pt>
    <dgm:pt modelId="{3161A704-DBAD-4E11-BF61-036A0186DF28}" type="pres">
      <dgm:prSet presAssocID="{B69B0FCC-1117-4520-AFD8-0F435D2B340F}" presName="childTextArrow" presStyleLbl="fgAccFollowNode1" presStyleIdx="7" presStyleCnt="9">
        <dgm:presLayoutVars>
          <dgm:bulletEnabled val="1"/>
        </dgm:presLayoutVars>
      </dgm:prSet>
      <dgm:spPr/>
    </dgm:pt>
    <dgm:pt modelId="{43FA37F1-B68E-4F19-B355-964C3F0322F4}" type="pres">
      <dgm:prSet presAssocID="{BFD6DEA4-AF2B-4835-B735-C7E2F83C4F1D}" presName="childTextArrow" presStyleLbl="fgAccFollowNode1" presStyleIdx="8" presStyleCnt="9">
        <dgm:presLayoutVars>
          <dgm:bulletEnabled val="1"/>
        </dgm:presLayoutVars>
      </dgm:prSet>
      <dgm:spPr/>
    </dgm:pt>
  </dgm:ptLst>
  <dgm:cxnLst>
    <dgm:cxn modelId="{100DF500-B993-4779-86AE-05E1ABDDB78F}" type="presOf" srcId="{665A7FBD-CD22-4EDE-8B7D-E6271ACA04C7}" destId="{D3111184-A65B-4D10-929F-D988BAB424CC}" srcOrd="0" destOrd="0" presId="urn:microsoft.com/office/officeart/2005/8/layout/process4"/>
    <dgm:cxn modelId="{DCDE4706-1932-484A-ABB4-FEB1524A32C2}" type="presOf" srcId="{139264C6-0A1B-4672-A6A2-4F91DD7DD1A8}" destId="{36837FE3-584A-4062-9D9F-1E0EAF5E56A2}" srcOrd="0" destOrd="0" presId="urn:microsoft.com/office/officeart/2005/8/layout/process4"/>
    <dgm:cxn modelId="{DD592415-CC88-467F-ABEE-CDD13D7B5D50}" type="presOf" srcId="{8D8DEC4A-DF2D-4AF4-A033-60404C348F3C}" destId="{C1A4D671-7B94-4CFD-9DCE-9B8ECCD75FB3}" srcOrd="0" destOrd="0" presId="urn:microsoft.com/office/officeart/2005/8/layout/process4"/>
    <dgm:cxn modelId="{6400CD1C-2DD4-456A-91CF-C01BC7EDAC98}" srcId="{139264C6-0A1B-4672-A6A2-4F91DD7DD1A8}" destId="{3EBB3843-DF61-4A61-BE11-689B2FC90FE8}" srcOrd="1" destOrd="0" parTransId="{390FF898-CB59-4811-A7C9-9B62BEE9E82E}" sibTransId="{05A923AE-E2A3-4927-9B34-362EE510F5EC}"/>
    <dgm:cxn modelId="{DCC5EB27-220D-44FD-89D2-CFA01A93FEAB}" srcId="{3EBB3843-DF61-4A61-BE11-689B2FC90FE8}" destId="{0D8AEF46-E363-4E44-AF97-A8B3ACD86636}" srcOrd="2" destOrd="0" parTransId="{10496BF6-2812-4AFA-AF1B-35C53DACE010}" sibTransId="{67931324-8B48-44BA-B83C-278569B29A6D}"/>
    <dgm:cxn modelId="{9C8ACA2B-21E0-4CF2-A039-E55A796A5F12}" type="presOf" srcId="{0D8AEF46-E363-4E44-AF97-A8B3ACD86636}" destId="{9B544BC5-FFE4-4D6C-9CC2-CA724688A6F3}" srcOrd="0" destOrd="0" presId="urn:microsoft.com/office/officeart/2005/8/layout/process4"/>
    <dgm:cxn modelId="{444B6C31-BB40-4F64-B78C-3088CD4B4963}" type="presOf" srcId="{05D0DC1F-CC3D-4397-803F-179EC914F8C2}" destId="{6F97E840-83CA-4152-BB35-229109959AF4}" srcOrd="0" destOrd="0" presId="urn:microsoft.com/office/officeart/2005/8/layout/process4"/>
    <dgm:cxn modelId="{B7BDA431-8938-4738-B6E6-9F8967206D62}" srcId="{80617F98-FF4E-48EB-B0EA-877898EB2C5F}" destId="{B69B0FCC-1117-4520-AFD8-0F435D2B340F}" srcOrd="1" destOrd="0" parTransId="{F13B0326-0962-41B9-82E9-C1945754B368}" sibTransId="{18C8A203-B97E-4987-8F52-6E1F37D9F0C2}"/>
    <dgm:cxn modelId="{0D5D463B-DD2E-4668-A4E5-904D52345B3F}" srcId="{80617F98-FF4E-48EB-B0EA-877898EB2C5F}" destId="{BFD6DEA4-AF2B-4835-B735-C7E2F83C4F1D}" srcOrd="2" destOrd="0" parTransId="{8BA99369-629F-4D77-BD67-051F00913413}" sibTransId="{2689F3ED-B807-4144-BEA3-157FAEBF3999}"/>
    <dgm:cxn modelId="{4B33335C-B09F-46FE-9460-F6C31BEE4612}" type="presOf" srcId="{BFD6DEA4-AF2B-4835-B735-C7E2F83C4F1D}" destId="{43FA37F1-B68E-4F19-B355-964C3F0322F4}" srcOrd="0" destOrd="0" presId="urn:microsoft.com/office/officeart/2005/8/layout/process4"/>
    <dgm:cxn modelId="{AE50174C-C635-455E-A72B-819096F86E5D}" type="presOf" srcId="{3EBB3843-DF61-4A61-BE11-689B2FC90FE8}" destId="{21474123-46EB-4610-A3DE-F30459894EC7}" srcOrd="1" destOrd="0" presId="urn:microsoft.com/office/officeart/2005/8/layout/process4"/>
    <dgm:cxn modelId="{05760A4D-527B-456C-BE00-CE0E59AEE739}" type="presOf" srcId="{00672832-83D6-43BF-92C8-B51049CA57CB}" destId="{689185E6-B410-4100-8B52-A196B2210220}" srcOrd="0" destOrd="0" presId="urn:microsoft.com/office/officeart/2005/8/layout/process4"/>
    <dgm:cxn modelId="{26BD9674-AD6D-4144-810B-5EE9DD197F98}" type="presOf" srcId="{08B74E01-4893-4BFE-80D1-C66D3391040C}" destId="{09F117D5-F15F-4E6E-B18D-03384F955826}" srcOrd="1" destOrd="0" presId="urn:microsoft.com/office/officeart/2005/8/layout/process4"/>
    <dgm:cxn modelId="{1209D976-3C48-4CD8-9D2C-797AD3BBCCB9}" srcId="{08B74E01-4893-4BFE-80D1-C66D3391040C}" destId="{7982C741-2647-40CD-BE25-17542E461F0C}" srcOrd="2" destOrd="0" parTransId="{84817F19-F62C-4E1D-8BA8-AD34DB1C8F18}" sibTransId="{DDBFEE36-2B99-4C8E-A1A2-BA701EC58A74}"/>
    <dgm:cxn modelId="{55417679-F04E-4F16-A462-CD6B8F429ECF}" srcId="{139264C6-0A1B-4672-A6A2-4F91DD7DD1A8}" destId="{80617F98-FF4E-48EB-B0EA-877898EB2C5F}" srcOrd="0" destOrd="0" parTransId="{F4ED4721-DA6E-46D8-B7C3-AB0B6E788D24}" sibTransId="{FE178BFF-8D75-439E-AD74-1625A65C9589}"/>
    <dgm:cxn modelId="{5C73045A-F45F-4ABC-AE30-A80E7B3D2041}" type="presOf" srcId="{7982C741-2647-40CD-BE25-17542E461F0C}" destId="{66FE3BB8-027E-4457-B881-1C9437035867}" srcOrd="0" destOrd="0" presId="urn:microsoft.com/office/officeart/2005/8/layout/process4"/>
    <dgm:cxn modelId="{59847A5A-3F3F-4A1F-B72B-905F3A2D19DB}" type="presOf" srcId="{3EBB3843-DF61-4A61-BE11-689B2FC90FE8}" destId="{1AEF7D25-7D9A-4EFA-89C3-5575FE7140C3}" srcOrd="0" destOrd="0" presId="urn:microsoft.com/office/officeart/2005/8/layout/process4"/>
    <dgm:cxn modelId="{4CB3EF81-049E-4C21-92C8-EAE7CBFAACA8}" srcId="{3EBB3843-DF61-4A61-BE11-689B2FC90FE8}" destId="{00672832-83D6-43BF-92C8-B51049CA57CB}" srcOrd="1" destOrd="0" parTransId="{6B9A9CC9-1039-4404-A767-2EBF4E77A62C}" sibTransId="{18A4D471-3420-452A-A937-5DE27E01FA72}"/>
    <dgm:cxn modelId="{2D618B8E-18A9-48B4-A83B-AB9DE3C507DF}" srcId="{08B74E01-4893-4BFE-80D1-C66D3391040C}" destId="{640AFD27-5094-4628-B754-814AC6D325EC}" srcOrd="0" destOrd="0" parTransId="{499A94B6-F26F-412F-A0F0-CA0F61EBF0EA}" sibTransId="{7618E3FD-41BC-4A5D-B527-278D0B9DB3A2}"/>
    <dgm:cxn modelId="{C7F44591-582A-47BA-9C1A-670A5D80BAB2}" type="presOf" srcId="{80617F98-FF4E-48EB-B0EA-877898EB2C5F}" destId="{A700CA27-8318-4DDE-A539-C35F60CF2D76}" srcOrd="1" destOrd="0" presId="urn:microsoft.com/office/officeart/2005/8/layout/process4"/>
    <dgm:cxn modelId="{01F8C19F-0655-4EDF-9245-EE2F55DA43EE}" srcId="{139264C6-0A1B-4672-A6A2-4F91DD7DD1A8}" destId="{08B74E01-4893-4BFE-80D1-C66D3391040C}" srcOrd="2" destOrd="0" parTransId="{7233C8B2-F96F-4D52-A34A-2470940FF9A4}" sibTransId="{5011E048-5F2A-48B3-B759-BC9A60C840F6}"/>
    <dgm:cxn modelId="{5D86E6A0-87B0-4552-99BF-E821C43FB0A1}" srcId="{3EBB3843-DF61-4A61-BE11-689B2FC90FE8}" destId="{8D8DEC4A-DF2D-4AF4-A033-60404C348F3C}" srcOrd="0" destOrd="0" parTransId="{070CEF78-2177-401F-A2A9-48F86B9F40CD}" sibTransId="{D60498D7-54AE-4953-B63F-FE7B7B9AA112}"/>
    <dgm:cxn modelId="{88F850AA-BFE7-45D7-97FA-7443FB9BF4EB}" srcId="{80617F98-FF4E-48EB-B0EA-877898EB2C5F}" destId="{05D0DC1F-CC3D-4397-803F-179EC914F8C2}" srcOrd="0" destOrd="0" parTransId="{076BCA5B-446D-426E-BDC1-339AAF97A7AE}" sibTransId="{651A3681-9973-456F-8352-9124087F93ED}"/>
    <dgm:cxn modelId="{15B7BAB6-9B26-46D4-94EE-44CA6FDBD0CB}" type="presOf" srcId="{B69B0FCC-1117-4520-AFD8-0F435D2B340F}" destId="{3161A704-DBAD-4E11-BF61-036A0186DF28}" srcOrd="0" destOrd="0" presId="urn:microsoft.com/office/officeart/2005/8/layout/process4"/>
    <dgm:cxn modelId="{628AD6B8-3566-4572-8AF2-777A8233903D}" type="presOf" srcId="{80617F98-FF4E-48EB-B0EA-877898EB2C5F}" destId="{F8DEBFB8-D11A-4C4C-A2B8-2514131B7DD5}" srcOrd="0" destOrd="0" presId="urn:microsoft.com/office/officeart/2005/8/layout/process4"/>
    <dgm:cxn modelId="{235CF7C3-75C7-4EEE-9F5A-D5F83AF541AF}" srcId="{08B74E01-4893-4BFE-80D1-C66D3391040C}" destId="{665A7FBD-CD22-4EDE-8B7D-E6271ACA04C7}" srcOrd="1" destOrd="0" parTransId="{B1D41D5A-71CC-45F4-84F1-73CCE37F6258}" sibTransId="{AAF087E1-3BA2-4A7D-A8E1-2ECEFEE75D5D}"/>
    <dgm:cxn modelId="{C2CB66C8-2E9B-4289-83D2-E1310DAC4825}" type="presOf" srcId="{08B74E01-4893-4BFE-80D1-C66D3391040C}" destId="{E1AE81EE-81A2-4627-A82B-AB4DDEBF1EB6}" srcOrd="0" destOrd="0" presId="urn:microsoft.com/office/officeart/2005/8/layout/process4"/>
    <dgm:cxn modelId="{29D5B8DD-ECD5-4F3C-B455-563F642DCB5D}" type="presOf" srcId="{640AFD27-5094-4628-B754-814AC6D325EC}" destId="{FF0E1217-E065-495F-A424-A0899FA777D3}" srcOrd="0" destOrd="0" presId="urn:microsoft.com/office/officeart/2005/8/layout/process4"/>
    <dgm:cxn modelId="{DA1ABEB4-BD2E-4F4C-B990-04F9769A05CC}" type="presParOf" srcId="{36837FE3-584A-4062-9D9F-1E0EAF5E56A2}" destId="{D8D2A3C4-753B-422A-A556-B3155F77B99F}" srcOrd="0" destOrd="0" presId="urn:microsoft.com/office/officeart/2005/8/layout/process4"/>
    <dgm:cxn modelId="{B334033B-CD6B-4FA0-B43F-E21B4E7035D6}" type="presParOf" srcId="{D8D2A3C4-753B-422A-A556-B3155F77B99F}" destId="{E1AE81EE-81A2-4627-A82B-AB4DDEBF1EB6}" srcOrd="0" destOrd="0" presId="urn:microsoft.com/office/officeart/2005/8/layout/process4"/>
    <dgm:cxn modelId="{D775CCD4-7FCE-4542-BC1A-AC73946FB2D6}" type="presParOf" srcId="{D8D2A3C4-753B-422A-A556-B3155F77B99F}" destId="{09F117D5-F15F-4E6E-B18D-03384F955826}" srcOrd="1" destOrd="0" presId="urn:microsoft.com/office/officeart/2005/8/layout/process4"/>
    <dgm:cxn modelId="{A3CF7FBB-1E0E-4B28-A809-2A5DCA0E6081}" type="presParOf" srcId="{D8D2A3C4-753B-422A-A556-B3155F77B99F}" destId="{6C3132F1-ED97-4994-BA18-AD6B32FCAC53}" srcOrd="2" destOrd="0" presId="urn:microsoft.com/office/officeart/2005/8/layout/process4"/>
    <dgm:cxn modelId="{AB7D7E62-AC7B-420A-B711-399BD031A6C2}" type="presParOf" srcId="{6C3132F1-ED97-4994-BA18-AD6B32FCAC53}" destId="{FF0E1217-E065-495F-A424-A0899FA777D3}" srcOrd="0" destOrd="0" presId="urn:microsoft.com/office/officeart/2005/8/layout/process4"/>
    <dgm:cxn modelId="{529B5D89-3042-4B4D-A98E-B0AA2396F09F}" type="presParOf" srcId="{6C3132F1-ED97-4994-BA18-AD6B32FCAC53}" destId="{D3111184-A65B-4D10-929F-D988BAB424CC}" srcOrd="1" destOrd="0" presId="urn:microsoft.com/office/officeart/2005/8/layout/process4"/>
    <dgm:cxn modelId="{B19C92CE-8A65-40C6-A7D5-AAE0A075C294}" type="presParOf" srcId="{6C3132F1-ED97-4994-BA18-AD6B32FCAC53}" destId="{66FE3BB8-027E-4457-B881-1C9437035867}" srcOrd="2" destOrd="0" presId="urn:microsoft.com/office/officeart/2005/8/layout/process4"/>
    <dgm:cxn modelId="{1AD88BBE-A016-40DD-B105-79FDE5C636B5}" type="presParOf" srcId="{36837FE3-584A-4062-9D9F-1E0EAF5E56A2}" destId="{DE00E5CD-F86B-4B0B-9178-21D3BA4C41B2}" srcOrd="1" destOrd="0" presId="urn:microsoft.com/office/officeart/2005/8/layout/process4"/>
    <dgm:cxn modelId="{AFEAF620-C903-4FBD-AEFE-BAB9149A428C}" type="presParOf" srcId="{36837FE3-584A-4062-9D9F-1E0EAF5E56A2}" destId="{DA5A173F-7D8D-47A5-B3C1-EDE65E266223}" srcOrd="2" destOrd="0" presId="urn:microsoft.com/office/officeart/2005/8/layout/process4"/>
    <dgm:cxn modelId="{7D91EE9C-8766-476E-8F11-3C858F6B762C}" type="presParOf" srcId="{DA5A173F-7D8D-47A5-B3C1-EDE65E266223}" destId="{1AEF7D25-7D9A-4EFA-89C3-5575FE7140C3}" srcOrd="0" destOrd="0" presId="urn:microsoft.com/office/officeart/2005/8/layout/process4"/>
    <dgm:cxn modelId="{D858CDF4-7D7F-4483-8D4A-2FCBFC41E40C}" type="presParOf" srcId="{DA5A173F-7D8D-47A5-B3C1-EDE65E266223}" destId="{21474123-46EB-4610-A3DE-F30459894EC7}" srcOrd="1" destOrd="0" presId="urn:microsoft.com/office/officeart/2005/8/layout/process4"/>
    <dgm:cxn modelId="{BA598C9A-908E-44C4-97DD-21584E007C0D}" type="presParOf" srcId="{DA5A173F-7D8D-47A5-B3C1-EDE65E266223}" destId="{6CF93285-0CFD-4110-BDC7-D469934B9B25}" srcOrd="2" destOrd="0" presId="urn:microsoft.com/office/officeart/2005/8/layout/process4"/>
    <dgm:cxn modelId="{9CC0D789-5820-4515-A2F8-E8C831E92DB9}" type="presParOf" srcId="{6CF93285-0CFD-4110-BDC7-D469934B9B25}" destId="{C1A4D671-7B94-4CFD-9DCE-9B8ECCD75FB3}" srcOrd="0" destOrd="0" presId="urn:microsoft.com/office/officeart/2005/8/layout/process4"/>
    <dgm:cxn modelId="{B0AD5187-8C7D-4032-BE8E-4A5AA5373AA3}" type="presParOf" srcId="{6CF93285-0CFD-4110-BDC7-D469934B9B25}" destId="{689185E6-B410-4100-8B52-A196B2210220}" srcOrd="1" destOrd="0" presId="urn:microsoft.com/office/officeart/2005/8/layout/process4"/>
    <dgm:cxn modelId="{704492D4-11B5-4D9A-94E9-69EAFA339EE3}" type="presParOf" srcId="{6CF93285-0CFD-4110-BDC7-D469934B9B25}" destId="{9B544BC5-FFE4-4D6C-9CC2-CA724688A6F3}" srcOrd="2" destOrd="0" presId="urn:microsoft.com/office/officeart/2005/8/layout/process4"/>
    <dgm:cxn modelId="{A2587AAC-D4AD-4D90-B556-D3E7A1DC71FC}" type="presParOf" srcId="{36837FE3-584A-4062-9D9F-1E0EAF5E56A2}" destId="{2265FAB4-79A7-4527-ADC8-06BA5EC79B2F}" srcOrd="3" destOrd="0" presId="urn:microsoft.com/office/officeart/2005/8/layout/process4"/>
    <dgm:cxn modelId="{1A2FB3C3-CDCA-400D-81DE-CD4E4FBA2009}" type="presParOf" srcId="{36837FE3-584A-4062-9D9F-1E0EAF5E56A2}" destId="{624EAD45-6B50-478E-9ACD-C8A2B17A6350}" srcOrd="4" destOrd="0" presId="urn:microsoft.com/office/officeart/2005/8/layout/process4"/>
    <dgm:cxn modelId="{3E89305F-5573-4848-A1B7-AC17F21B02B5}" type="presParOf" srcId="{624EAD45-6B50-478E-9ACD-C8A2B17A6350}" destId="{F8DEBFB8-D11A-4C4C-A2B8-2514131B7DD5}" srcOrd="0" destOrd="0" presId="urn:microsoft.com/office/officeart/2005/8/layout/process4"/>
    <dgm:cxn modelId="{D4BB9405-BC50-4F69-B6CB-0047968D9843}" type="presParOf" srcId="{624EAD45-6B50-478E-9ACD-C8A2B17A6350}" destId="{A700CA27-8318-4DDE-A539-C35F60CF2D76}" srcOrd="1" destOrd="0" presId="urn:microsoft.com/office/officeart/2005/8/layout/process4"/>
    <dgm:cxn modelId="{0AE2F7C9-EE40-4089-897A-DC03CA0124F2}" type="presParOf" srcId="{624EAD45-6B50-478E-9ACD-C8A2B17A6350}" destId="{3E4D1CE8-2344-4027-88BC-2389E8C1E0C5}" srcOrd="2" destOrd="0" presId="urn:microsoft.com/office/officeart/2005/8/layout/process4"/>
    <dgm:cxn modelId="{A0593571-9B0D-4439-90D7-918E1387305F}" type="presParOf" srcId="{3E4D1CE8-2344-4027-88BC-2389E8C1E0C5}" destId="{6F97E840-83CA-4152-BB35-229109959AF4}" srcOrd="0" destOrd="0" presId="urn:microsoft.com/office/officeart/2005/8/layout/process4"/>
    <dgm:cxn modelId="{B23DAB0A-6CD8-42EE-8B2A-AC613E96260E}" type="presParOf" srcId="{3E4D1CE8-2344-4027-88BC-2389E8C1E0C5}" destId="{3161A704-DBAD-4E11-BF61-036A0186DF28}" srcOrd="1" destOrd="0" presId="urn:microsoft.com/office/officeart/2005/8/layout/process4"/>
    <dgm:cxn modelId="{C979AD3A-86FD-4668-B527-466A5888A83E}" type="presParOf" srcId="{3E4D1CE8-2344-4027-88BC-2389E8C1E0C5}" destId="{43FA37F1-B68E-4F19-B355-964C3F0322F4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BEFBC9-B1B5-4769-8BE6-595F981C29F8}">
      <dsp:nvSpPr>
        <dsp:cNvPr id="0" name=""/>
        <dsp:cNvSpPr/>
      </dsp:nvSpPr>
      <dsp:spPr>
        <a:xfrm>
          <a:off x="0" y="3015835"/>
          <a:ext cx="8142287" cy="1229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查询自己账单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/>
            <a:t>校内校外</a:t>
          </a:r>
          <a:r>
            <a:rPr lang="zh-CN" altLang="en-US" sz="1700" kern="1200" dirty="0"/>
            <a:t>互转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账号自助服务</a:t>
          </a:r>
        </a:p>
      </dsp:txBody>
      <dsp:txXfrm>
        <a:off x="0" y="3015835"/>
        <a:ext cx="2442686" cy="1229294"/>
      </dsp:txXfrm>
    </dsp:sp>
    <dsp:sp modelId="{CF42D10C-9801-42E7-AE9E-9F632DFF2BBD}">
      <dsp:nvSpPr>
        <dsp:cNvPr id="0" name=""/>
        <dsp:cNvSpPr/>
      </dsp:nvSpPr>
      <dsp:spPr>
        <a:xfrm>
          <a:off x="0" y="1581658"/>
          <a:ext cx="8142287" cy="1229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管理组员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查询账单和财务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调整组员资源配额</a:t>
          </a:r>
          <a:endParaRPr lang="en-US" altLang="zh-CN" sz="1700" kern="1200" dirty="0"/>
        </a:p>
      </dsp:txBody>
      <dsp:txXfrm>
        <a:off x="0" y="1581658"/>
        <a:ext cx="2442686" cy="1229294"/>
      </dsp:txXfrm>
    </dsp:sp>
    <dsp:sp modelId="{45986F6D-BE37-43E8-B988-927826FF46B1}">
      <dsp:nvSpPr>
        <dsp:cNvPr id="0" name=""/>
        <dsp:cNvSpPr/>
      </dsp:nvSpPr>
      <dsp:spPr>
        <a:xfrm>
          <a:off x="0" y="147481"/>
          <a:ext cx="8142287" cy="1229294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管理组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组的账单和财务</a:t>
          </a:r>
          <a:endParaRPr lang="en-US" altLang="zh-CN" sz="1700" kern="120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700" kern="1200" dirty="0"/>
            <a:t>调整组资源配额</a:t>
          </a:r>
          <a:endParaRPr lang="en-US" altLang="zh-CN" sz="1700" kern="1200" dirty="0"/>
        </a:p>
      </dsp:txBody>
      <dsp:txXfrm>
        <a:off x="0" y="147481"/>
        <a:ext cx="2442686" cy="1229294"/>
      </dsp:txXfrm>
    </dsp:sp>
    <dsp:sp modelId="{E7F91E05-F1C1-4368-AC66-4022C4440152}">
      <dsp:nvSpPr>
        <dsp:cNvPr id="0" name=""/>
        <dsp:cNvSpPr/>
      </dsp:nvSpPr>
      <dsp:spPr>
        <a:xfrm>
          <a:off x="4942155" y="249923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系统管理员</a:t>
          </a:r>
        </a:p>
      </dsp:txBody>
      <dsp:txXfrm>
        <a:off x="4972159" y="279927"/>
        <a:ext cx="1476610" cy="964404"/>
      </dsp:txXfrm>
    </dsp:sp>
    <dsp:sp modelId="{AAFBCDA3-E2ED-4AA6-8E1A-BD51E9CED5F6}">
      <dsp:nvSpPr>
        <dsp:cNvPr id="0" name=""/>
        <dsp:cNvSpPr/>
      </dsp:nvSpPr>
      <dsp:spPr>
        <a:xfrm>
          <a:off x="4212261" y="1274335"/>
          <a:ext cx="1498202" cy="409764"/>
        </a:xfrm>
        <a:custGeom>
          <a:avLst/>
          <a:gdLst/>
          <a:ahLst/>
          <a:cxnLst/>
          <a:rect l="0" t="0" r="0" b="0"/>
          <a:pathLst>
            <a:path>
              <a:moveTo>
                <a:pt x="1498202" y="0"/>
              </a:moveTo>
              <a:lnTo>
                <a:pt x="1498202" y="204882"/>
              </a:lnTo>
              <a:lnTo>
                <a:pt x="0" y="204882"/>
              </a:lnTo>
              <a:lnTo>
                <a:pt x="0" y="4097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383448-DDD7-4914-9758-5386EEA45B6D}">
      <dsp:nvSpPr>
        <dsp:cNvPr id="0" name=""/>
        <dsp:cNvSpPr/>
      </dsp:nvSpPr>
      <dsp:spPr>
        <a:xfrm>
          <a:off x="3443952" y="1684099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组长</a:t>
          </a:r>
          <a:r>
            <a:rPr lang="en-US" altLang="zh-CN" sz="2000" kern="1200" dirty="0"/>
            <a:t>(</a:t>
          </a:r>
          <a:r>
            <a:rPr lang="zh-CN" altLang="en-US" sz="2000" kern="1200" dirty="0"/>
            <a:t>导师</a:t>
          </a:r>
          <a:r>
            <a:rPr lang="en-US" altLang="zh-CN" sz="2000" kern="1200" dirty="0"/>
            <a:t>)</a:t>
          </a:r>
          <a:endParaRPr lang="zh-CN" altLang="en-US" sz="2000" kern="1200" dirty="0"/>
        </a:p>
      </dsp:txBody>
      <dsp:txXfrm>
        <a:off x="3473956" y="1714103"/>
        <a:ext cx="1476610" cy="964404"/>
      </dsp:txXfrm>
    </dsp:sp>
    <dsp:sp modelId="{3EA59E6E-15F1-4315-B100-99FFFF83A466}">
      <dsp:nvSpPr>
        <dsp:cNvPr id="0" name=""/>
        <dsp:cNvSpPr/>
      </dsp:nvSpPr>
      <dsp:spPr>
        <a:xfrm>
          <a:off x="3213460" y="2708512"/>
          <a:ext cx="998801" cy="409764"/>
        </a:xfrm>
        <a:custGeom>
          <a:avLst/>
          <a:gdLst/>
          <a:ahLst/>
          <a:cxnLst/>
          <a:rect l="0" t="0" r="0" b="0"/>
          <a:pathLst>
            <a:path>
              <a:moveTo>
                <a:pt x="998801" y="0"/>
              </a:moveTo>
              <a:lnTo>
                <a:pt x="998801" y="204882"/>
              </a:lnTo>
              <a:lnTo>
                <a:pt x="0" y="204882"/>
              </a:lnTo>
              <a:lnTo>
                <a:pt x="0" y="4097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AF9798-5BD3-46CE-B72F-0427FBECFBCA}">
      <dsp:nvSpPr>
        <dsp:cNvPr id="0" name=""/>
        <dsp:cNvSpPr/>
      </dsp:nvSpPr>
      <dsp:spPr>
        <a:xfrm>
          <a:off x="2445151" y="3118276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组员</a:t>
          </a:r>
          <a:r>
            <a:rPr lang="en-US" altLang="zh-CN" sz="2000" kern="1200" dirty="0"/>
            <a:t>(</a:t>
          </a:r>
          <a:r>
            <a:rPr lang="zh-CN" altLang="en-US" sz="2000" kern="1200" dirty="0"/>
            <a:t>学生</a:t>
          </a:r>
          <a:r>
            <a:rPr lang="en-US" altLang="zh-CN" sz="2000" kern="1200" dirty="0"/>
            <a:t>)</a:t>
          </a:r>
          <a:endParaRPr lang="zh-CN" altLang="en-US" sz="2000" kern="1200" dirty="0"/>
        </a:p>
      </dsp:txBody>
      <dsp:txXfrm>
        <a:off x="2475155" y="3148280"/>
        <a:ext cx="1476610" cy="964404"/>
      </dsp:txXfrm>
    </dsp:sp>
    <dsp:sp modelId="{0F37C8A2-09FA-43E4-9A56-105474BA5558}">
      <dsp:nvSpPr>
        <dsp:cNvPr id="0" name=""/>
        <dsp:cNvSpPr/>
      </dsp:nvSpPr>
      <dsp:spPr>
        <a:xfrm>
          <a:off x="4212261" y="2708512"/>
          <a:ext cx="998801" cy="409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82"/>
              </a:lnTo>
              <a:lnTo>
                <a:pt x="998801" y="204882"/>
              </a:lnTo>
              <a:lnTo>
                <a:pt x="998801" y="4097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B888A4-3100-4F6D-B599-26594B876666}">
      <dsp:nvSpPr>
        <dsp:cNvPr id="0" name=""/>
        <dsp:cNvSpPr/>
      </dsp:nvSpPr>
      <dsp:spPr>
        <a:xfrm>
          <a:off x="4442754" y="3118276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组员</a:t>
          </a:r>
          <a:r>
            <a:rPr lang="en-US" altLang="zh-CN" sz="2000" kern="1200" dirty="0"/>
            <a:t>(</a:t>
          </a:r>
          <a:r>
            <a:rPr lang="zh-CN" altLang="en-US" sz="2000" kern="1200" dirty="0"/>
            <a:t>学生</a:t>
          </a:r>
          <a:r>
            <a:rPr lang="en-US" altLang="zh-CN" sz="2000" kern="1200" dirty="0"/>
            <a:t>)</a:t>
          </a:r>
          <a:endParaRPr lang="zh-CN" altLang="en-US" sz="2000" kern="1200" dirty="0"/>
        </a:p>
      </dsp:txBody>
      <dsp:txXfrm>
        <a:off x="4472758" y="3148280"/>
        <a:ext cx="1476610" cy="964404"/>
      </dsp:txXfrm>
    </dsp:sp>
    <dsp:sp modelId="{08166CCF-4B81-435F-B78C-B61A8CC889E9}">
      <dsp:nvSpPr>
        <dsp:cNvPr id="0" name=""/>
        <dsp:cNvSpPr/>
      </dsp:nvSpPr>
      <dsp:spPr>
        <a:xfrm>
          <a:off x="5710464" y="1274335"/>
          <a:ext cx="1498202" cy="4097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4882"/>
              </a:lnTo>
              <a:lnTo>
                <a:pt x="1498202" y="204882"/>
              </a:lnTo>
              <a:lnTo>
                <a:pt x="1498202" y="4097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C292B-B11D-42B4-8294-6566EC8FF953}">
      <dsp:nvSpPr>
        <dsp:cNvPr id="0" name=""/>
        <dsp:cNvSpPr/>
      </dsp:nvSpPr>
      <dsp:spPr>
        <a:xfrm>
          <a:off x="6440358" y="1684099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组长</a:t>
          </a:r>
          <a:r>
            <a:rPr lang="en-US" altLang="zh-CN" sz="2000" kern="1200" dirty="0"/>
            <a:t>(</a:t>
          </a:r>
          <a:r>
            <a:rPr lang="zh-CN" altLang="en-US" sz="2000" kern="1200" dirty="0"/>
            <a:t>导师</a:t>
          </a:r>
          <a:r>
            <a:rPr lang="en-US" altLang="zh-CN" sz="2000" kern="1200" dirty="0"/>
            <a:t>)</a:t>
          </a:r>
          <a:endParaRPr lang="zh-CN" altLang="en-US" sz="2000" kern="1200" dirty="0"/>
        </a:p>
      </dsp:txBody>
      <dsp:txXfrm>
        <a:off x="6470362" y="1714103"/>
        <a:ext cx="1476610" cy="964404"/>
      </dsp:txXfrm>
    </dsp:sp>
    <dsp:sp modelId="{B755AEAE-8387-4877-8667-B0AFFB0C38C1}">
      <dsp:nvSpPr>
        <dsp:cNvPr id="0" name=""/>
        <dsp:cNvSpPr/>
      </dsp:nvSpPr>
      <dsp:spPr>
        <a:xfrm>
          <a:off x="7162947" y="2708512"/>
          <a:ext cx="91440" cy="40976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0976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E36F01-989F-4B2B-A8E4-0ABFAC0CA7E3}">
      <dsp:nvSpPr>
        <dsp:cNvPr id="0" name=""/>
        <dsp:cNvSpPr/>
      </dsp:nvSpPr>
      <dsp:spPr>
        <a:xfrm>
          <a:off x="6440358" y="3118276"/>
          <a:ext cx="1536618" cy="10244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组员</a:t>
          </a:r>
          <a:r>
            <a:rPr lang="en-US" altLang="zh-CN" sz="2000" kern="1200" dirty="0"/>
            <a:t>(</a:t>
          </a:r>
          <a:r>
            <a:rPr lang="zh-CN" altLang="en-US" sz="2000" kern="1200" dirty="0"/>
            <a:t>学生</a:t>
          </a:r>
          <a:r>
            <a:rPr lang="en-US" altLang="zh-CN" sz="2000" kern="1200" dirty="0"/>
            <a:t>)</a:t>
          </a:r>
          <a:endParaRPr lang="zh-CN" altLang="en-US" sz="2000" kern="1200" dirty="0"/>
        </a:p>
      </dsp:txBody>
      <dsp:txXfrm>
        <a:off x="6470362" y="3148280"/>
        <a:ext cx="1476610" cy="96440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117D5-F15F-4E6E-B18D-03384F955826}">
      <dsp:nvSpPr>
        <dsp:cNvPr id="0" name=""/>
        <dsp:cNvSpPr/>
      </dsp:nvSpPr>
      <dsp:spPr>
        <a:xfrm>
          <a:off x="0" y="3306551"/>
          <a:ext cx="8142287" cy="10852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用户攻击集群，否认操作</a:t>
          </a:r>
        </a:p>
      </dsp:txBody>
      <dsp:txXfrm>
        <a:off x="0" y="3306551"/>
        <a:ext cx="8142287" cy="586053"/>
      </dsp:txXfrm>
    </dsp:sp>
    <dsp:sp modelId="{FF0E1217-E065-495F-A424-A0899FA777D3}">
      <dsp:nvSpPr>
        <dsp:cNvPr id="0" name=""/>
        <dsp:cNvSpPr/>
      </dsp:nvSpPr>
      <dsp:spPr>
        <a:xfrm>
          <a:off x="3975" y="3870899"/>
          <a:ext cx="2711445" cy="4992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完整操作审计</a:t>
          </a:r>
        </a:p>
      </dsp:txBody>
      <dsp:txXfrm>
        <a:off x="3975" y="3870899"/>
        <a:ext cx="2711445" cy="499230"/>
      </dsp:txXfrm>
    </dsp:sp>
    <dsp:sp modelId="{D3111184-A65B-4D10-929F-D988BAB424CC}">
      <dsp:nvSpPr>
        <dsp:cNvPr id="0" name=""/>
        <dsp:cNvSpPr/>
      </dsp:nvSpPr>
      <dsp:spPr>
        <a:xfrm>
          <a:off x="2715420" y="3870899"/>
          <a:ext cx="2711445" cy="4992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留存全部使用记录</a:t>
          </a:r>
        </a:p>
      </dsp:txBody>
      <dsp:txXfrm>
        <a:off x="2715420" y="3870899"/>
        <a:ext cx="2711445" cy="499230"/>
      </dsp:txXfrm>
    </dsp:sp>
    <dsp:sp modelId="{66FE3BB8-027E-4457-B881-1C9437035867}">
      <dsp:nvSpPr>
        <dsp:cNvPr id="0" name=""/>
        <dsp:cNvSpPr/>
      </dsp:nvSpPr>
      <dsp:spPr>
        <a:xfrm>
          <a:off x="5426866" y="3870899"/>
          <a:ext cx="2711445" cy="49923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20320" rIns="113792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600" kern="1200" dirty="0"/>
            <a:t>升级 升级 升级</a:t>
          </a:r>
        </a:p>
      </dsp:txBody>
      <dsp:txXfrm>
        <a:off x="5426866" y="3870899"/>
        <a:ext cx="2711445" cy="499230"/>
      </dsp:txXfrm>
    </dsp:sp>
    <dsp:sp modelId="{21474123-46EB-4610-A3DE-F30459894EC7}">
      <dsp:nvSpPr>
        <dsp:cNvPr id="0" name=""/>
        <dsp:cNvSpPr/>
      </dsp:nvSpPr>
      <dsp:spPr>
        <a:xfrm rot="10800000">
          <a:off x="0" y="1653663"/>
          <a:ext cx="8142287" cy="166916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弱密码，密码共享，用户否认登陆</a:t>
          </a:r>
        </a:p>
      </dsp:txBody>
      <dsp:txXfrm rot="-10800000">
        <a:off x="0" y="1653663"/>
        <a:ext cx="8142287" cy="585877"/>
      </dsp:txXfrm>
    </dsp:sp>
    <dsp:sp modelId="{C1A4D671-7B94-4CFD-9DCE-9B8ECCD75FB3}">
      <dsp:nvSpPr>
        <dsp:cNvPr id="0" name=""/>
        <dsp:cNvSpPr/>
      </dsp:nvSpPr>
      <dsp:spPr>
        <a:xfrm>
          <a:off x="3975" y="2239541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kern="1200" dirty="0"/>
            <a:t>禁用</a:t>
          </a:r>
          <a:r>
            <a:rPr lang="en-US" altLang="zh-CN" sz="1500" kern="1200" dirty="0"/>
            <a:t>Key</a:t>
          </a:r>
          <a:r>
            <a:rPr lang="zh-CN" altLang="en-US" sz="1500" kern="1200" dirty="0"/>
            <a:t>，静态</a:t>
          </a:r>
          <a:r>
            <a:rPr lang="en-US" altLang="zh-CN" sz="1500" kern="1200" dirty="0"/>
            <a:t>+</a:t>
          </a:r>
          <a:r>
            <a:rPr lang="zh-CN" altLang="en-US" sz="1500" kern="1200" dirty="0"/>
            <a:t>动态密码</a:t>
          </a:r>
        </a:p>
      </dsp:txBody>
      <dsp:txXfrm>
        <a:off x="3975" y="2239541"/>
        <a:ext cx="2711445" cy="499080"/>
      </dsp:txXfrm>
    </dsp:sp>
    <dsp:sp modelId="{689185E6-B410-4100-8B52-A196B2210220}">
      <dsp:nvSpPr>
        <dsp:cNvPr id="0" name=""/>
        <dsp:cNvSpPr/>
      </dsp:nvSpPr>
      <dsp:spPr>
        <a:xfrm>
          <a:off x="2715420" y="2239541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500" kern="1200" dirty="0"/>
            <a:t>TOTP 30</a:t>
          </a:r>
          <a:r>
            <a:rPr lang="zh-CN" altLang="en-US" sz="1500" kern="1200" dirty="0"/>
            <a:t>秒有效期，一次一密</a:t>
          </a:r>
        </a:p>
      </dsp:txBody>
      <dsp:txXfrm>
        <a:off x="2715420" y="2239541"/>
        <a:ext cx="2711445" cy="499080"/>
      </dsp:txXfrm>
    </dsp:sp>
    <dsp:sp modelId="{9B544BC5-FFE4-4D6C-9CC2-CA724688A6F3}">
      <dsp:nvSpPr>
        <dsp:cNvPr id="0" name=""/>
        <dsp:cNvSpPr/>
      </dsp:nvSpPr>
      <dsp:spPr>
        <a:xfrm>
          <a:off x="5426866" y="2239541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kern="1200" dirty="0"/>
            <a:t>集中认证，一次验证两次登录</a:t>
          </a:r>
        </a:p>
      </dsp:txBody>
      <dsp:txXfrm>
        <a:off x="5426866" y="2239541"/>
        <a:ext cx="2711445" cy="499080"/>
      </dsp:txXfrm>
    </dsp:sp>
    <dsp:sp modelId="{A700CA27-8318-4DDE-A539-C35F60CF2D76}">
      <dsp:nvSpPr>
        <dsp:cNvPr id="0" name=""/>
        <dsp:cNvSpPr/>
      </dsp:nvSpPr>
      <dsp:spPr>
        <a:xfrm rot="10800000">
          <a:off x="0" y="776"/>
          <a:ext cx="8142287" cy="1669166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kern="1200" dirty="0"/>
            <a:t>无安全防范，访问入口不统一</a:t>
          </a:r>
        </a:p>
      </dsp:txBody>
      <dsp:txXfrm rot="-10800000">
        <a:off x="0" y="776"/>
        <a:ext cx="8142287" cy="585877"/>
      </dsp:txXfrm>
    </dsp:sp>
    <dsp:sp modelId="{6F97E840-83CA-4152-BB35-229109959AF4}">
      <dsp:nvSpPr>
        <dsp:cNvPr id="0" name=""/>
        <dsp:cNvSpPr/>
      </dsp:nvSpPr>
      <dsp:spPr>
        <a:xfrm>
          <a:off x="3975" y="586653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500" kern="1200" dirty="0"/>
            <a:t>NGFW+WAF</a:t>
          </a:r>
          <a:endParaRPr lang="zh-CN" altLang="en-US" sz="1500" kern="1200" dirty="0"/>
        </a:p>
      </dsp:txBody>
      <dsp:txXfrm>
        <a:off x="3975" y="586653"/>
        <a:ext cx="2711445" cy="499080"/>
      </dsp:txXfrm>
    </dsp:sp>
    <dsp:sp modelId="{3161A704-DBAD-4E11-BF61-036A0186DF28}">
      <dsp:nvSpPr>
        <dsp:cNvPr id="0" name=""/>
        <dsp:cNvSpPr/>
      </dsp:nvSpPr>
      <dsp:spPr>
        <a:xfrm>
          <a:off x="2715420" y="586653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kern="1200" dirty="0"/>
            <a:t>校内校外统一访问入口</a:t>
          </a:r>
        </a:p>
      </dsp:txBody>
      <dsp:txXfrm>
        <a:off x="2715420" y="586653"/>
        <a:ext cx="2711445" cy="499080"/>
      </dsp:txXfrm>
    </dsp:sp>
    <dsp:sp modelId="{43FA37F1-B68E-4F19-B355-964C3F0322F4}">
      <dsp:nvSpPr>
        <dsp:cNvPr id="0" name=""/>
        <dsp:cNvSpPr/>
      </dsp:nvSpPr>
      <dsp:spPr>
        <a:xfrm>
          <a:off x="5426866" y="586653"/>
          <a:ext cx="2711445" cy="4990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9050" rIns="10668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1500" kern="1200" dirty="0"/>
            <a:t>重保时期提供校外访问</a:t>
          </a:r>
        </a:p>
      </dsp:txBody>
      <dsp:txXfrm>
        <a:off x="5426866" y="586653"/>
        <a:ext cx="2711445" cy="4990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48264-D6A6-4D89-BA8C-AA183D9D5BA4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3510E-C002-44C7-8741-E953F9D1F60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8169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BFBC8-25DC-4110-A52F-8122D95DA53B}" type="datetimeFigureOut">
              <a:rPr lang="zh-CN" altLang="en-US" smtClean="0"/>
              <a:t>2023/8/20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D6284-6515-402C-B0F2-66FC158695D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3701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4870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01656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049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2010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13908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15233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58426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63215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6640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794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5734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49477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703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7231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0393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14234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40678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00570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D6284-6515-402C-B0F2-66FC158695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296541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5D6284-6515-402C-B0F2-66FC158695D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7572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02325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493E7-58C4-4EC5-8604-84F4F0000E38}" type="slidenum">
              <a:rPr lang="zh-CN" altLang="en-US" smtClean="0"/>
              <a:t>39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6000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22921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26801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37426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63279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0404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04303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0240649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65238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50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306354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51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5394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52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5111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12367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6991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4647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7489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3709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D6284-6515-402C-B0F2-66FC158695D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4406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78824" y="4149731"/>
            <a:ext cx="6913033" cy="1336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CN" altLang="en-US" noProof="0"/>
              <a:t>单击此处编辑母版副标题样式</a:t>
            </a:r>
          </a:p>
        </p:txBody>
      </p:sp>
      <p:sp>
        <p:nvSpPr>
          <p:cNvPr id="189444" name="Rectangle 4"/>
          <p:cNvSpPr>
            <a:spLocks noGrp="1" noChangeArrowheads="1"/>
          </p:cNvSpPr>
          <p:nvPr>
            <p:ph type="ftr" sz="quarter" idx="3"/>
          </p:nvPr>
        </p:nvSpPr>
        <p:spPr>
          <a:xfrm>
            <a:off x="2927356" y="6202366"/>
            <a:ext cx="6817783" cy="539751"/>
          </a:xfrm>
        </p:spPr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189445" name="Rectangle 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0023007" y="6284913"/>
            <a:ext cx="1244600" cy="457200"/>
          </a:xfrm>
        </p:spPr>
        <p:txBody>
          <a:bodyPr/>
          <a:lstStyle>
            <a:lvl1pPr>
              <a:defRPr/>
            </a:lvl1pPr>
          </a:lstStyle>
          <a:p>
            <a:fld id="{CB48C4D9-656A-4FE6-875A-170EE96805C1}" type="slidenum">
              <a:rPr lang="en-US" altLang="zh-CN"/>
              <a:pPr/>
              <a:t>‹#›</a:t>
            </a:fld>
            <a:endParaRPr lang="en-US" altLang="zh-CN" dirty="0"/>
          </a:p>
        </p:txBody>
      </p:sp>
      <p:sp>
        <p:nvSpPr>
          <p:cNvPr id="189446" name="Oval 6"/>
          <p:cNvSpPr>
            <a:spLocks noChangeArrowheads="1"/>
          </p:cNvSpPr>
          <p:nvPr userDrawn="1"/>
        </p:nvSpPr>
        <p:spPr bwMode="auto">
          <a:xfrm>
            <a:off x="269600" y="1519859"/>
            <a:ext cx="2880000" cy="2880000"/>
          </a:xfrm>
          <a:prstGeom prst="ellipse">
            <a:avLst/>
          </a:prstGeom>
          <a:noFill/>
          <a:ln w="1270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1800">
              <a:latin typeface="Arial" charset="0"/>
            </a:endParaRPr>
          </a:p>
        </p:txBody>
      </p:sp>
      <p:sp>
        <p:nvSpPr>
          <p:cNvPr id="189447" name="Rectangle 7"/>
          <p:cNvSpPr>
            <a:spLocks noChangeArrowheads="1"/>
          </p:cNvSpPr>
          <p:nvPr/>
        </p:nvSpPr>
        <p:spPr bwMode="hidden">
          <a:xfrm>
            <a:off x="0" y="2397125"/>
            <a:ext cx="6299200" cy="1143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9448" name="Rectangle 8"/>
          <p:cNvSpPr>
            <a:spLocks noChangeArrowheads="1"/>
          </p:cNvSpPr>
          <p:nvPr/>
        </p:nvSpPr>
        <p:spPr bwMode="hidden">
          <a:xfrm>
            <a:off x="5283200" y="2397125"/>
            <a:ext cx="6299200" cy="1143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9449" name="Rectangle 9"/>
          <p:cNvSpPr>
            <a:spLocks noGrp="1" noChangeArrowheads="1"/>
          </p:cNvSpPr>
          <p:nvPr>
            <p:ph type="ctrTitle"/>
          </p:nvPr>
        </p:nvSpPr>
        <p:spPr>
          <a:xfrm>
            <a:off x="1117601" y="2163763"/>
            <a:ext cx="9874251" cy="16002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zh-CN" altLang="en-US" noProof="0" dirty="0"/>
              <a:t>单击此处编辑母版标题样式</a:t>
            </a:r>
          </a:p>
        </p:txBody>
      </p:sp>
      <p:pic>
        <p:nvPicPr>
          <p:cNvPr id="189452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1" y="6092832"/>
            <a:ext cx="12156016" cy="28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9453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" y="1268420"/>
            <a:ext cx="12156017" cy="28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D3CDD28E-038F-40A7-8D60-C29E39E54C9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996173" y="219700"/>
            <a:ext cx="2199653" cy="941505"/>
          </a:xfrm>
          <a:prstGeom prst="rect">
            <a:avLst/>
          </a:prstGeom>
        </p:spPr>
      </p:pic>
      <p:pic>
        <p:nvPicPr>
          <p:cNvPr id="7" name="图片 6" descr="图片包含 游戏机, 画&#10;&#10;描述已自动生成">
            <a:extLst>
              <a:ext uri="{FF2B5EF4-FFF2-40B4-BE49-F238E27FC236}">
                <a16:creationId xmlns:a16="http://schemas.microsoft.com/office/drawing/2014/main" id="{B2CCC3D1-5233-4387-962E-EDC221E4870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791" y="353372"/>
            <a:ext cx="1047264" cy="671830"/>
          </a:xfrm>
          <a:prstGeom prst="rect">
            <a:avLst/>
          </a:prstGeom>
        </p:spPr>
      </p:pic>
      <p:pic>
        <p:nvPicPr>
          <p:cNvPr id="8" name="图片 7" descr="图片包含 照片, 标志, 亮, 前&#10;&#10;描述已自动生成">
            <a:extLst>
              <a:ext uri="{FF2B5EF4-FFF2-40B4-BE49-F238E27FC236}">
                <a16:creationId xmlns:a16="http://schemas.microsoft.com/office/drawing/2014/main" id="{21D032E7-459A-4B41-81AA-893276D76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 flipH="1">
            <a:off x="11106223" y="219700"/>
            <a:ext cx="749165" cy="93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79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891842-9702-4C07-BED3-3949D939CBE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9815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7239" y="404813"/>
            <a:ext cx="2713567" cy="547211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4417" y="404813"/>
            <a:ext cx="7939616" cy="547211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94C418-DCE8-4AEA-9360-D90133DE65CD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90543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84710E-0108-4E0C-AD6A-007BF2AA2D93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8679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6857C-2322-42DD-A446-20BAD8D2364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3669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4420" y="1484314"/>
            <a:ext cx="5325533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53157" y="1484314"/>
            <a:ext cx="5327649" cy="43926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17AB7B-B77F-4CDC-8B27-EE4DF6609BB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93773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3" y="1535116"/>
            <a:ext cx="5389033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3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1B98C4-F276-4E94-A01F-CF532DA3D06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96324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38813E-24AF-49CD-B302-B2E8A69E432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0666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5023DC-4EFE-43B6-BDA8-E28CFD41F28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93674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2"/>
            <a:ext cx="4011084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B96463-E5DD-477D-B391-940E1C6A283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27412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9C171-0B83-46B3-B858-D7FE17AF37E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8779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0" y="1125539"/>
            <a:ext cx="2844800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8419" name="Rectangle 3"/>
          <p:cNvSpPr>
            <a:spLocks noChangeArrowheads="1"/>
          </p:cNvSpPr>
          <p:nvPr/>
        </p:nvSpPr>
        <p:spPr bwMode="auto">
          <a:xfrm>
            <a:off x="1930400" y="1125539"/>
            <a:ext cx="9652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zh-CN" sz="2400"/>
          </a:p>
        </p:txBody>
      </p:sp>
      <p:sp>
        <p:nvSpPr>
          <p:cNvPr id="18842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401155"/>
            <a:ext cx="9652000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8842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23" y="1484314"/>
            <a:ext cx="10856383" cy="4392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88424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34733" y="6202366"/>
            <a:ext cx="7010400" cy="539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 dirty="0"/>
          </a:p>
        </p:txBody>
      </p:sp>
      <p:sp>
        <p:nvSpPr>
          <p:cNvPr id="18842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033000" y="6284913"/>
            <a:ext cx="124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2060"/>
                </a:solidFill>
                <a:latin typeface="+mn-lt"/>
              </a:defRPr>
            </a:lvl1pPr>
          </a:lstStyle>
          <a:p>
            <a:fld id="{75A15A0A-D8A4-47D0-A445-123A3A7D5E5E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  <p:pic>
        <p:nvPicPr>
          <p:cNvPr id="4" name="图片 3" descr="图片包含 游戏机, 画&#10;&#10;描述已自动生成">
            <a:extLst>
              <a:ext uri="{FF2B5EF4-FFF2-40B4-BE49-F238E27FC236}">
                <a16:creationId xmlns:a16="http://schemas.microsoft.com/office/drawing/2014/main" id="{B42D21F6-EB04-4C85-873B-F67B7E7738E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0791" y="353372"/>
            <a:ext cx="1047264" cy="671830"/>
          </a:xfrm>
          <a:prstGeom prst="rect">
            <a:avLst/>
          </a:prstGeom>
        </p:spPr>
      </p:pic>
      <p:pic>
        <p:nvPicPr>
          <p:cNvPr id="6" name="图片 5" descr="图片包含 照片, 标志, 亮, 前&#10;&#10;描述已自动生成">
            <a:extLst>
              <a:ext uri="{FF2B5EF4-FFF2-40B4-BE49-F238E27FC236}">
                <a16:creationId xmlns:a16="http://schemas.microsoft.com/office/drawing/2014/main" id="{64EC1CFC-DC46-49F6-82DE-9A19941BFAD6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 flipH="1">
            <a:off x="11106223" y="219700"/>
            <a:ext cx="749165" cy="93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239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5pPr>
      <a:lvl6pPr marL="457189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6pPr>
      <a:lvl7pPr marL="914377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7pPr>
      <a:lvl8pPr marL="1371566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8pPr>
      <a:lvl9pPr marL="1828754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ea typeface="宋体" pitchFamily="2" charset="-122"/>
        </a:defRPr>
      </a:lvl9pPr>
    </p:titleStyle>
    <p:bodyStyle>
      <a:lvl1pPr marL="447663" indent="-4476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n-cs"/>
        </a:defRPr>
      </a:lvl1pPr>
      <a:lvl2pPr marL="888978" indent="-439728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4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marL="1293781" indent="-40321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marL="1681121" indent="-385753" algn="l" rtl="0" fontAlgn="base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marL="2070048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2527237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6pPr>
      <a:lvl7pPr marL="2984425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7pPr>
      <a:lvl8pPr marL="3441614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8pPr>
      <a:lvl9pPr marL="3898803" indent="-387341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8.jpe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jpe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1.png"/><Relationship Id="rId20" Type="http://schemas.openxmlformats.org/officeDocument/2006/relationships/image" Target="../media/image25.sv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jpeg"/><Relationship Id="rId28" Type="http://schemas.openxmlformats.org/officeDocument/2006/relationships/image" Target="../media/image33.jpeg"/><Relationship Id="rId10" Type="http://schemas.openxmlformats.org/officeDocument/2006/relationships/image" Target="../media/image15.gif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sv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8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副标题 1"/>
          <p:cNvSpPr>
            <a:spLocks noGrp="1"/>
          </p:cNvSpPr>
          <p:nvPr>
            <p:ph type="subTitle" idx="1"/>
          </p:nvPr>
        </p:nvSpPr>
        <p:spPr>
          <a:xfrm>
            <a:off x="1806430" y="3763963"/>
            <a:ext cx="8579140" cy="2704991"/>
          </a:xfrm>
        </p:spPr>
        <p:txBody>
          <a:bodyPr/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/>
              <a:t>姚  舸</a:t>
            </a:r>
            <a:endParaRPr lang="en-US" altLang="zh-CN" sz="24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/>
              <a:t>南京大学</a:t>
            </a:r>
            <a:endParaRPr lang="en-US" altLang="zh-CN" sz="2400" dirty="0"/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zh-CN" altLang="en-US" sz="2400" dirty="0"/>
              <a:t>人工微结构科学与技术协同创新中心</a:t>
            </a:r>
          </a:p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altLang="zh-CN" sz="2400" dirty="0"/>
              <a:t>yaoge@nju.edu.cn   my@yaoge123.com</a:t>
            </a:r>
          </a:p>
        </p:txBody>
      </p:sp>
      <p:sp>
        <p:nvSpPr>
          <p:cNvPr id="5" name="标题 4"/>
          <p:cNvSpPr>
            <a:spLocks noGrp="1"/>
          </p:cNvSpPr>
          <p:nvPr>
            <p:ph type="ctrTitle"/>
          </p:nvPr>
        </p:nvSpPr>
        <p:spPr>
          <a:xfrm>
            <a:off x="1524000" y="2163763"/>
            <a:ext cx="9144000" cy="1600200"/>
          </a:xfrm>
        </p:spPr>
        <p:txBody>
          <a:bodyPr/>
          <a:lstStyle/>
          <a:p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围绕科研教学管理的</a:t>
            </a:r>
            <a:r>
              <a:rPr lang="en-US" altLang="zh-CN" sz="4000" dirty="0">
                <a:latin typeface="黑体" panose="02010609060101010101" pitchFamily="49" charset="-122"/>
                <a:ea typeface="黑体" panose="02010609060101010101" pitchFamily="49" charset="-122"/>
              </a:rPr>
              <a:t>eScience</a:t>
            </a:r>
            <a:r>
              <a:rPr lang="zh-CN" altLang="en-US" sz="4000" dirty="0">
                <a:latin typeface="黑体" panose="02010609060101010101" pitchFamily="49" charset="-122"/>
                <a:ea typeface="黑体" panose="02010609060101010101" pitchFamily="49" charset="-122"/>
              </a:rPr>
              <a:t>中心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2E8F52C-984F-B6A0-2AF4-DCED8C4795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881" t="25685" r="12030" b="19182"/>
          <a:stretch/>
        </p:blipFill>
        <p:spPr>
          <a:xfrm>
            <a:off x="9676933" y="3763963"/>
            <a:ext cx="2138584" cy="2113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73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D6B39A-64B3-19CE-E93A-806D78AF6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售后困境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F193D8B-091C-C024-0861-CD2794BC4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10</a:t>
            </a:fld>
            <a:endParaRPr lang="en-US" altLang="zh-CN"/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4E80C30-F6D4-9141-3554-5000FE5AA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07" y="1245476"/>
            <a:ext cx="2721224" cy="561252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0E8473DF-A697-E151-53B1-4930544B4E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017" y="1245476"/>
            <a:ext cx="2721224" cy="5612524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1945A31F-02E3-5AF1-5DC7-EE8EBDFB17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7628" y="1245474"/>
            <a:ext cx="2721224" cy="561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635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90328DD-B532-484C-8B96-86EFE10A7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9E81A95-3122-47F6-BA99-219C71A29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11</a:t>
            </a:fld>
            <a:endParaRPr lang="en-US" altLang="zh-CN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06D57FE1-D8F6-4CF8-88C3-AE0531C9DBE2}"/>
              </a:ext>
            </a:extLst>
          </p:cNvPr>
          <p:cNvSpPr/>
          <p:nvPr/>
        </p:nvSpPr>
        <p:spPr>
          <a:xfrm>
            <a:off x="2187463" y="5341782"/>
            <a:ext cx="1738489" cy="41323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IO</a:t>
            </a:r>
            <a:r>
              <a:rPr lang="zh-CN" altLang="en-US" dirty="0">
                <a:solidFill>
                  <a:schemeClr val="tx1"/>
                </a:solidFill>
              </a:rPr>
              <a:t>节点</a:t>
            </a:r>
            <a:r>
              <a:rPr lang="en-US" altLang="zh-CN" dirty="0">
                <a:solidFill>
                  <a:schemeClr val="tx1"/>
                </a:solidFill>
              </a:rPr>
              <a:t>1/2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5623780-2B9C-43BA-B0F8-D2C5A4204B8E}"/>
              </a:ext>
            </a:extLst>
          </p:cNvPr>
          <p:cNvSpPr/>
          <p:nvPr/>
        </p:nvSpPr>
        <p:spPr>
          <a:xfrm>
            <a:off x="4062810" y="5341782"/>
            <a:ext cx="1738489" cy="41323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IO</a:t>
            </a:r>
            <a:r>
              <a:rPr lang="zh-CN" altLang="en-US" dirty="0">
                <a:solidFill>
                  <a:schemeClr val="tx1"/>
                </a:solidFill>
              </a:rPr>
              <a:t>节点</a:t>
            </a:r>
            <a:r>
              <a:rPr lang="en-US" altLang="zh-CN" dirty="0">
                <a:solidFill>
                  <a:schemeClr val="tx1"/>
                </a:solidFill>
              </a:rPr>
              <a:t>3/4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612A5589-B1D4-4C94-B053-33D0C1A4D7AD}"/>
              </a:ext>
            </a:extLst>
          </p:cNvPr>
          <p:cNvSpPr/>
          <p:nvPr/>
        </p:nvSpPr>
        <p:spPr>
          <a:xfrm>
            <a:off x="7218843" y="5337594"/>
            <a:ext cx="1738489" cy="41322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</a:rPr>
              <a:t>IO</a:t>
            </a:r>
            <a:r>
              <a:rPr lang="zh-CN" altLang="en-US" dirty="0">
                <a:solidFill>
                  <a:schemeClr val="tx1"/>
                </a:solidFill>
              </a:rPr>
              <a:t>存储节点</a:t>
            </a:r>
            <a:r>
              <a:rPr lang="en-US" altLang="zh-CN" dirty="0">
                <a:solidFill>
                  <a:schemeClr val="tx1"/>
                </a:solidFill>
              </a:rPr>
              <a:t>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DAA33515-68CF-485B-8848-4EB1B1F38F2B}"/>
              </a:ext>
            </a:extLst>
          </p:cNvPr>
          <p:cNvSpPr/>
          <p:nvPr/>
        </p:nvSpPr>
        <p:spPr>
          <a:xfrm>
            <a:off x="1782601" y="3533281"/>
            <a:ext cx="1724407" cy="5767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NVMe</a:t>
            </a:r>
            <a:r>
              <a:rPr lang="en-US" altLang="zh-CN" dirty="0">
                <a:solidFill>
                  <a:schemeClr val="tx1"/>
                </a:solidFill>
              </a:rPr>
              <a:t> SSD</a:t>
            </a: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通用服务器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21A2BFC-EA9A-4D5E-A215-D5466BED7A2B}"/>
              </a:ext>
            </a:extLst>
          </p:cNvPr>
          <p:cNvSpPr/>
          <p:nvPr/>
        </p:nvSpPr>
        <p:spPr>
          <a:xfrm>
            <a:off x="1768726" y="1732430"/>
            <a:ext cx="1182480" cy="5767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登录节点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729BFF9-66C1-4BA0-8940-CF06A71D9E71}"/>
              </a:ext>
            </a:extLst>
          </p:cNvPr>
          <p:cNvSpPr/>
          <p:nvPr/>
        </p:nvSpPr>
        <p:spPr>
          <a:xfrm>
            <a:off x="3433021" y="1732430"/>
            <a:ext cx="1259578" cy="5767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计算节点</a:t>
            </a:r>
            <a:r>
              <a:rPr lang="en-US" altLang="zh-CN" dirty="0">
                <a:solidFill>
                  <a:schemeClr val="tx1"/>
                </a:solidFill>
              </a:rPr>
              <a:t>1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3E2CA02-FE0D-4256-A3C6-60DBC2922384}"/>
              </a:ext>
            </a:extLst>
          </p:cNvPr>
          <p:cNvSpPr/>
          <p:nvPr/>
        </p:nvSpPr>
        <p:spPr>
          <a:xfrm>
            <a:off x="5886676" y="1732430"/>
            <a:ext cx="1308154" cy="5767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计算节点</a:t>
            </a:r>
            <a:r>
              <a:rPr lang="en-US" altLang="zh-CN" dirty="0">
                <a:solidFill>
                  <a:schemeClr val="tx1"/>
                </a:solidFill>
              </a:rPr>
              <a:t>N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13C1AE69-6722-4091-AC60-49110A720CAF}"/>
              </a:ext>
            </a:extLst>
          </p:cNvPr>
          <p:cNvSpPr/>
          <p:nvPr/>
        </p:nvSpPr>
        <p:spPr>
          <a:xfrm>
            <a:off x="7517528" y="3533281"/>
            <a:ext cx="1656046" cy="5767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归档存储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9C03843A-EE2B-4ED6-BFA1-422B6DDE0036}"/>
              </a:ext>
            </a:extLst>
          </p:cNvPr>
          <p:cNvCxnSpPr/>
          <p:nvPr/>
        </p:nvCxnSpPr>
        <p:spPr>
          <a:xfrm>
            <a:off x="6170798" y="5544703"/>
            <a:ext cx="77874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E455BB85-A842-4828-A60B-17DAD12BC088}"/>
              </a:ext>
            </a:extLst>
          </p:cNvPr>
          <p:cNvCxnSpPr/>
          <p:nvPr/>
        </p:nvCxnSpPr>
        <p:spPr>
          <a:xfrm>
            <a:off x="4899801" y="2020811"/>
            <a:ext cx="778748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69371D67-3836-42F1-B77E-764DCCC75779}"/>
              </a:ext>
            </a:extLst>
          </p:cNvPr>
          <p:cNvCxnSpPr>
            <a:cxnSpLocks/>
          </p:cNvCxnSpPr>
          <p:nvPr/>
        </p:nvCxnSpPr>
        <p:spPr>
          <a:xfrm>
            <a:off x="1588797" y="4722769"/>
            <a:ext cx="9548275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4BAABD05-568C-46FF-9437-16A554FB015D}"/>
              </a:ext>
            </a:extLst>
          </p:cNvPr>
          <p:cNvCxnSpPr>
            <a:cxnSpLocks/>
            <a:stCxn id="6" idx="0"/>
          </p:cNvCxnSpPr>
          <p:nvPr/>
        </p:nvCxnSpPr>
        <p:spPr>
          <a:xfrm flipH="1" flipV="1">
            <a:off x="4932054" y="4719631"/>
            <a:ext cx="1" cy="622151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B64D0039-5A46-4278-8C81-40836DEE13C1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3056707" y="4719630"/>
            <a:ext cx="1" cy="62215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C0F6A13B-12EE-4956-AAC0-90C5EF3B1330}"/>
              </a:ext>
            </a:extLst>
          </p:cNvPr>
          <p:cNvCxnSpPr>
            <a:cxnSpLocks/>
            <a:stCxn id="7" idx="0"/>
          </p:cNvCxnSpPr>
          <p:nvPr/>
        </p:nvCxnSpPr>
        <p:spPr>
          <a:xfrm flipH="1" flipV="1">
            <a:off x="8088087" y="4715442"/>
            <a:ext cx="1" cy="62215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7FD08F4A-2724-419E-8DBE-13EECABE25FC}"/>
              </a:ext>
            </a:extLst>
          </p:cNvPr>
          <p:cNvCxnSpPr>
            <a:cxnSpLocks/>
            <a:endCxn id="8" idx="2"/>
          </p:cNvCxnSpPr>
          <p:nvPr/>
        </p:nvCxnSpPr>
        <p:spPr>
          <a:xfrm flipV="1">
            <a:off x="2644805" y="4110043"/>
            <a:ext cx="0" cy="605924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7" name="矩形 26">
            <a:extLst>
              <a:ext uri="{FF2B5EF4-FFF2-40B4-BE49-F238E27FC236}">
                <a16:creationId xmlns:a16="http://schemas.microsoft.com/office/drawing/2014/main" id="{28652607-9AE0-4F84-9CD8-F90C992A6EDC}"/>
              </a:ext>
            </a:extLst>
          </p:cNvPr>
          <p:cNvSpPr/>
          <p:nvPr/>
        </p:nvSpPr>
        <p:spPr>
          <a:xfrm>
            <a:off x="4481293" y="3536346"/>
            <a:ext cx="1724407" cy="5767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 err="1">
                <a:solidFill>
                  <a:schemeClr val="tx1"/>
                </a:solidFill>
              </a:rPr>
              <a:t>NVMe</a:t>
            </a:r>
            <a:r>
              <a:rPr lang="en-US" altLang="zh-CN" dirty="0">
                <a:solidFill>
                  <a:schemeClr val="tx1"/>
                </a:solidFill>
              </a:rPr>
              <a:t> SSD</a:t>
            </a:r>
          </a:p>
          <a:p>
            <a:pPr algn="ctr"/>
            <a:r>
              <a:rPr lang="zh-CN" altLang="en-US" dirty="0">
                <a:solidFill>
                  <a:schemeClr val="tx1"/>
                </a:solidFill>
              </a:rPr>
              <a:t>通用服务器</a:t>
            </a:r>
          </a:p>
        </p:txBody>
      </p: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583EC885-559F-4154-97C7-A55CF0FF7087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5343496" y="4113108"/>
            <a:ext cx="1" cy="60946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99A72D16-A696-42E3-8167-09E7D05ED013}"/>
              </a:ext>
            </a:extLst>
          </p:cNvPr>
          <p:cNvCxnSpPr>
            <a:cxnSpLocks/>
          </p:cNvCxnSpPr>
          <p:nvPr/>
        </p:nvCxnSpPr>
        <p:spPr>
          <a:xfrm>
            <a:off x="1588796" y="2927881"/>
            <a:ext cx="7552259" cy="0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ADD83D88-6B3F-4A72-BA99-E778D34FC4FF}"/>
              </a:ext>
            </a:extLst>
          </p:cNvPr>
          <p:cNvCxnSpPr>
            <a:cxnSpLocks/>
            <a:stCxn id="8" idx="0"/>
          </p:cNvCxnSpPr>
          <p:nvPr/>
        </p:nvCxnSpPr>
        <p:spPr>
          <a:xfrm flipH="1" flipV="1">
            <a:off x="2641930" y="2913235"/>
            <a:ext cx="2875" cy="62004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55745E7C-634A-4AE9-B5DC-E37CED38D8E5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5343497" y="2916697"/>
            <a:ext cx="0" cy="619649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7516BDF0-690D-478F-A21D-205AF10D8A23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2359966" y="2309193"/>
            <a:ext cx="0" cy="60770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F0F51F7A-1F2E-45CC-9638-02D684257A74}"/>
              </a:ext>
            </a:extLst>
          </p:cNvPr>
          <p:cNvCxnSpPr>
            <a:cxnSpLocks/>
            <a:endCxn id="10" idx="2"/>
          </p:cNvCxnSpPr>
          <p:nvPr/>
        </p:nvCxnSpPr>
        <p:spPr>
          <a:xfrm flipV="1">
            <a:off x="4062810" y="2309193"/>
            <a:ext cx="0" cy="607705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7E01D5B8-4E8D-4F22-928B-FE955B3FEFA3}"/>
              </a:ext>
            </a:extLst>
          </p:cNvPr>
          <p:cNvCxnSpPr>
            <a:cxnSpLocks/>
            <a:endCxn id="11" idx="2"/>
          </p:cNvCxnSpPr>
          <p:nvPr/>
        </p:nvCxnSpPr>
        <p:spPr>
          <a:xfrm flipH="1" flipV="1">
            <a:off x="6540753" y="2309193"/>
            <a:ext cx="1" cy="609063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AE9CD766-6980-421B-B26E-8CEEF4CBDFBB}"/>
              </a:ext>
            </a:extLst>
          </p:cNvPr>
          <p:cNvCxnSpPr>
            <a:cxnSpLocks/>
          </p:cNvCxnSpPr>
          <p:nvPr/>
        </p:nvCxnSpPr>
        <p:spPr>
          <a:xfrm>
            <a:off x="3774801" y="3835059"/>
            <a:ext cx="490695" cy="0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B433AC2D-8CCB-4301-83A3-F95FAEEEDF03}"/>
              </a:ext>
            </a:extLst>
          </p:cNvPr>
          <p:cNvSpPr/>
          <p:nvPr/>
        </p:nvSpPr>
        <p:spPr>
          <a:xfrm>
            <a:off x="2187462" y="5782273"/>
            <a:ext cx="1738489" cy="4132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存储</a:t>
            </a:r>
            <a:r>
              <a:rPr lang="en-US" altLang="zh-CN" dirty="0">
                <a:solidFill>
                  <a:schemeClr val="tx1"/>
                </a:solidFill>
              </a:rPr>
              <a:t>1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2450DA07-AE95-41F3-A86A-3C0F4F17E5A4}"/>
              </a:ext>
            </a:extLst>
          </p:cNvPr>
          <p:cNvSpPr/>
          <p:nvPr/>
        </p:nvSpPr>
        <p:spPr>
          <a:xfrm>
            <a:off x="4062810" y="5782273"/>
            <a:ext cx="1738489" cy="41323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存储</a:t>
            </a:r>
            <a:r>
              <a:rPr lang="en-US" altLang="zh-CN" dirty="0">
                <a:solidFill>
                  <a:schemeClr val="tx1"/>
                </a:solidFill>
              </a:rPr>
              <a:t>2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591224BA-B053-4270-81D8-DBC38297E4EB}"/>
              </a:ext>
            </a:extLst>
          </p:cNvPr>
          <p:cNvSpPr txBox="1"/>
          <p:nvPr/>
        </p:nvSpPr>
        <p:spPr>
          <a:xfrm>
            <a:off x="1133075" y="4422486"/>
            <a:ext cx="5362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/>
              <a:t>Eth</a:t>
            </a:r>
          </a:p>
          <a:p>
            <a:pPr algn="ctr"/>
            <a:r>
              <a:rPr lang="en-US" altLang="zh-CN" sz="1100" dirty="0"/>
              <a:t>IB</a:t>
            </a:r>
          </a:p>
          <a:p>
            <a:pPr algn="ctr"/>
            <a:r>
              <a:rPr lang="en-US" altLang="zh-CN" sz="1100" dirty="0"/>
              <a:t>OP</a:t>
            </a:r>
            <a:endParaRPr lang="zh-CN" altLang="en-US" sz="1100" dirty="0"/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F28C708F-E382-47DE-A194-A453D4C95612}"/>
              </a:ext>
            </a:extLst>
          </p:cNvPr>
          <p:cNvSpPr txBox="1"/>
          <p:nvPr/>
        </p:nvSpPr>
        <p:spPr>
          <a:xfrm>
            <a:off x="1133869" y="2627799"/>
            <a:ext cx="53622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dirty="0"/>
              <a:t>Eth</a:t>
            </a:r>
          </a:p>
          <a:p>
            <a:pPr algn="ctr"/>
            <a:r>
              <a:rPr lang="en-US" altLang="zh-CN" sz="1100" dirty="0"/>
              <a:t>IB</a:t>
            </a:r>
          </a:p>
          <a:p>
            <a:pPr algn="ctr"/>
            <a:r>
              <a:rPr lang="en-US" altLang="zh-CN" sz="1100" dirty="0"/>
              <a:t>OP</a:t>
            </a:r>
            <a:endParaRPr lang="zh-CN" altLang="en-US" sz="1100" dirty="0"/>
          </a:p>
        </p:txBody>
      </p:sp>
      <p:sp>
        <p:nvSpPr>
          <p:cNvPr id="51" name="标题 1">
            <a:extLst>
              <a:ext uri="{FF2B5EF4-FFF2-40B4-BE49-F238E27FC236}">
                <a16:creationId xmlns:a16="http://schemas.microsoft.com/office/drawing/2014/main" id="{B19EC4E2-6367-3CC3-451A-4579CD3A7BFD}"/>
              </a:ext>
            </a:extLst>
          </p:cNvPr>
          <p:cNvSpPr txBox="1">
            <a:spLocks/>
          </p:cNvSpPr>
          <p:nvPr/>
        </p:nvSpPr>
        <p:spPr bwMode="auto">
          <a:xfrm>
            <a:off x="2641931" y="4110043"/>
            <a:ext cx="2701564" cy="48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1800" kern="0" dirty="0"/>
              <a:t>Burst Buffer</a:t>
            </a:r>
            <a:r>
              <a:rPr lang="zh-CN" altLang="en-US" sz="1800" kern="0" dirty="0"/>
              <a:t> </a:t>
            </a:r>
            <a:r>
              <a:rPr lang="en-US" altLang="zh-CN" sz="1800" kern="0" dirty="0"/>
              <a:t>/</a:t>
            </a:r>
            <a:r>
              <a:rPr lang="zh-CN" altLang="en-US" sz="1800" kern="0" dirty="0"/>
              <a:t> </a:t>
            </a:r>
            <a:r>
              <a:rPr lang="en-US" altLang="zh-CN" sz="1800" kern="0" dirty="0"/>
              <a:t>Scratch</a:t>
            </a:r>
            <a:endParaRPr lang="zh-CN" altLang="en-US" sz="1800" kern="0" dirty="0"/>
          </a:p>
        </p:txBody>
      </p:sp>
      <p:cxnSp>
        <p:nvCxnSpPr>
          <p:cNvPr id="3" name="直接连接符 2">
            <a:extLst>
              <a:ext uri="{FF2B5EF4-FFF2-40B4-BE49-F238E27FC236}">
                <a16:creationId xmlns:a16="http://schemas.microsoft.com/office/drawing/2014/main" id="{8E15C39F-504E-A860-A04F-84333098174A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8345551" y="4110043"/>
            <a:ext cx="0" cy="61272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53" name="矩形 52">
            <a:extLst>
              <a:ext uri="{FF2B5EF4-FFF2-40B4-BE49-F238E27FC236}">
                <a16:creationId xmlns:a16="http://schemas.microsoft.com/office/drawing/2014/main" id="{D1E59608-E099-020D-0FF4-D52989D2831B}"/>
              </a:ext>
            </a:extLst>
          </p:cNvPr>
          <p:cNvSpPr/>
          <p:nvPr/>
        </p:nvSpPr>
        <p:spPr>
          <a:xfrm>
            <a:off x="9385485" y="3533281"/>
            <a:ext cx="1656046" cy="57676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对象存储</a:t>
            </a:r>
          </a:p>
        </p:txBody>
      </p: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CD037DFC-4BB9-1A1D-7AD6-E61F4345EB12}"/>
              </a:ext>
            </a:extLst>
          </p:cNvPr>
          <p:cNvCxnSpPr>
            <a:cxnSpLocks/>
            <a:endCxn id="53" idx="2"/>
          </p:cNvCxnSpPr>
          <p:nvPr/>
        </p:nvCxnSpPr>
        <p:spPr>
          <a:xfrm flipV="1">
            <a:off x="10213508" y="4110043"/>
            <a:ext cx="0" cy="612726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6" name="矩形 85">
            <a:extLst>
              <a:ext uri="{FF2B5EF4-FFF2-40B4-BE49-F238E27FC236}">
                <a16:creationId xmlns:a16="http://schemas.microsoft.com/office/drawing/2014/main" id="{AEC216F5-2C7B-8A1C-4E03-30CEF4ED9C4C}"/>
              </a:ext>
            </a:extLst>
          </p:cNvPr>
          <p:cNvSpPr/>
          <p:nvPr/>
        </p:nvSpPr>
        <p:spPr>
          <a:xfrm>
            <a:off x="7643280" y="1729349"/>
            <a:ext cx="1308154" cy="57676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108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solidFill>
                  <a:schemeClr val="tx1"/>
                </a:solidFill>
              </a:rPr>
              <a:t>计算节点</a:t>
            </a:r>
          </a:p>
        </p:txBody>
      </p:sp>
      <p:cxnSp>
        <p:nvCxnSpPr>
          <p:cNvPr id="87" name="直接连接符 86">
            <a:extLst>
              <a:ext uri="{FF2B5EF4-FFF2-40B4-BE49-F238E27FC236}">
                <a16:creationId xmlns:a16="http://schemas.microsoft.com/office/drawing/2014/main" id="{E772CC1A-424A-EFF3-7E18-D3000FF7D776}"/>
              </a:ext>
            </a:extLst>
          </p:cNvPr>
          <p:cNvCxnSpPr>
            <a:cxnSpLocks/>
            <a:endCxn id="86" idx="2"/>
          </p:cNvCxnSpPr>
          <p:nvPr/>
        </p:nvCxnSpPr>
        <p:spPr>
          <a:xfrm flipV="1">
            <a:off x="8297357" y="2306112"/>
            <a:ext cx="0" cy="634257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8" name="文本框 47">
            <a:extLst>
              <a:ext uri="{FF2B5EF4-FFF2-40B4-BE49-F238E27FC236}">
                <a16:creationId xmlns:a16="http://schemas.microsoft.com/office/drawing/2014/main" id="{624DE5BD-95D6-469B-8CAC-D95FD1ADBEA8}"/>
              </a:ext>
            </a:extLst>
          </p:cNvPr>
          <p:cNvSpPr txBox="1"/>
          <p:nvPr/>
        </p:nvSpPr>
        <p:spPr>
          <a:xfrm>
            <a:off x="8522557" y="2136835"/>
            <a:ext cx="393298" cy="169277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algn="just"/>
            <a:r>
              <a:rPr lang="en-US" altLang="zh-CN" sz="1100" b="1" dirty="0" err="1"/>
              <a:t>NVMe</a:t>
            </a:r>
            <a:endParaRPr lang="zh-CN" altLang="en-US" sz="1100" b="1" dirty="0" err="1"/>
          </a:p>
        </p:txBody>
      </p:sp>
      <p:sp>
        <p:nvSpPr>
          <p:cNvPr id="89" name="标题 1">
            <a:extLst>
              <a:ext uri="{FF2B5EF4-FFF2-40B4-BE49-F238E27FC236}">
                <a16:creationId xmlns:a16="http://schemas.microsoft.com/office/drawing/2014/main" id="{1B095331-C7A0-153C-404E-11F8AC393BFC}"/>
              </a:ext>
            </a:extLst>
          </p:cNvPr>
          <p:cNvSpPr txBox="1">
            <a:spLocks/>
          </p:cNvSpPr>
          <p:nvPr/>
        </p:nvSpPr>
        <p:spPr bwMode="auto">
          <a:xfrm>
            <a:off x="2641931" y="6261310"/>
            <a:ext cx="2701564" cy="480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5pPr>
            <a:lvl6pPr marL="457189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6pPr>
            <a:lvl7pPr marL="914377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7pPr>
            <a:lvl8pPr marL="1371566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8pPr>
            <a:lvl9pPr marL="1828754" algn="ctr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Arial" charset="0"/>
                <a:ea typeface="宋体" pitchFamily="2" charset="-122"/>
              </a:defRPr>
            </a:lvl9pPr>
          </a:lstStyle>
          <a:p>
            <a:r>
              <a:rPr lang="en-US" altLang="zh-CN" sz="1800" kern="0" dirty="0"/>
              <a:t>Home</a:t>
            </a:r>
            <a:endParaRPr lang="zh-CN" altLang="en-US" sz="1800" kern="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DAF0AE2-D4F7-8D7D-E291-575F7A4754BE}"/>
              </a:ext>
            </a:extLst>
          </p:cNvPr>
          <p:cNvSpPr txBox="1"/>
          <p:nvPr/>
        </p:nvSpPr>
        <p:spPr>
          <a:xfrm>
            <a:off x="64853" y="5477728"/>
            <a:ext cx="2338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err="1">
                <a:latin typeface="微软雅黑" panose="020B0503020204020204" pitchFamily="34" charset="-122"/>
                <a:ea typeface="微软雅黑" panose="020B0503020204020204" pitchFamily="34" charset="-122"/>
              </a:rPr>
              <a:t>NVMe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 SSD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双写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23.5 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单写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43.8 GB/s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读取 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47.1 GB/s</a:t>
            </a:r>
          </a:p>
        </p:txBody>
      </p:sp>
    </p:spTree>
    <p:extLst>
      <p:ext uri="{BB962C8B-B14F-4D97-AF65-F5344CB8AC3E}">
        <p14:creationId xmlns:p14="http://schemas.microsoft.com/office/powerpoint/2010/main" val="1674520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9746CB-3BE8-4E3C-6D50-BF1DB812F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472E61A-D5CE-7EEE-F85B-BD580C621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存储系统</a:t>
            </a:r>
            <a:endParaRPr lang="en-US" altLang="zh-C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Home		/</a:t>
            </a:r>
            <a:r>
              <a:rPr lang="en-US" altLang="zh-CN" dirty="0" err="1"/>
              <a:t>fsa</a:t>
            </a:r>
            <a:r>
              <a:rPr lang="en-US" altLang="zh-CN" dirty="0"/>
              <a:t> /fs*				</a:t>
            </a:r>
            <a:r>
              <a:rPr lang="zh-CN" altLang="en-US" dirty="0"/>
              <a:t>时天周快照</a:t>
            </a:r>
            <a:endParaRPr lang="en-US" altLang="zh-C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Burst Buffer	/</a:t>
            </a:r>
            <a:r>
              <a:rPr lang="en-US" altLang="zh-CN" dirty="0" err="1"/>
              <a:t>bbfs</a:t>
            </a:r>
            <a:r>
              <a:rPr lang="en-US" altLang="zh-CN" dirty="0"/>
              <a:t>/</a:t>
            </a:r>
            <a:r>
              <a:rPr lang="en-US" altLang="zh-CN" dirty="0" err="1"/>
              <a:t>fsa</a:t>
            </a:r>
            <a:r>
              <a:rPr lang="en-US" altLang="zh-CN" dirty="0"/>
              <a:t> /</a:t>
            </a:r>
            <a:r>
              <a:rPr lang="en-US" altLang="zh-CN" dirty="0" err="1"/>
              <a:t>bbfs</a:t>
            </a:r>
            <a:r>
              <a:rPr lang="en-US" altLang="zh-CN" dirty="0"/>
              <a:t>/fs*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Scratch		/</a:t>
            </a:r>
            <a:r>
              <a:rPr lang="en-US" altLang="zh-CN" dirty="0" err="1"/>
              <a:t>bbfs</a:t>
            </a:r>
            <a:r>
              <a:rPr lang="en-US" altLang="zh-CN" dirty="0"/>
              <a:t>/scratch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Archive		/archive				</a:t>
            </a:r>
            <a:r>
              <a:rPr lang="zh-CN" altLang="en-US" dirty="0"/>
              <a:t>天周快照</a:t>
            </a:r>
            <a:endParaRPr lang="en-US" altLang="zh-CN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dirty="0"/>
              <a:t>S3			s3.nju.edu.cn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CF28F6-7787-D7DD-5F31-3F8D95DE8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45162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占位符 5">
            <a:extLst>
              <a:ext uri="{FF2B5EF4-FFF2-40B4-BE49-F238E27FC236}">
                <a16:creationId xmlns:a16="http://schemas.microsoft.com/office/drawing/2014/main" id="{5A03BA61-4820-A40B-C97F-C44DA8D067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一组一账号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D9135045-7088-BD93-4524-189A0270208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账号共享，使用情况不清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数据无限制互访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管理员管所有账号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周期累计机时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8" name="文本占位符 7">
            <a:extLst>
              <a:ext uri="{FF2B5EF4-FFF2-40B4-BE49-F238E27FC236}">
                <a16:creationId xmlns:a16="http://schemas.microsoft.com/office/drawing/2014/main" id="{2AF488B9-8DDF-4263-A5C7-6494935698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zh-CN" altLang="en-US" dirty="0"/>
              <a:t>一人一账号</a:t>
            </a:r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D0AFB9F2-EBEB-34A2-FFF2-E631A7B376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杜绝账号共享，每个人独立账号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数据独立，计费独立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认证平台整合，毕业停用账号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管理员管组长，组长管组员账号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组长定期审核用户状态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精确每个作业的机时和费用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9FCC2DA-9E11-5C24-8ACD-70A675D6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13</a:t>
            </a:fld>
            <a:endParaRPr lang="en-US" altLang="zh-CN"/>
          </a:p>
        </p:txBody>
      </p:sp>
      <p:sp>
        <p:nvSpPr>
          <p:cNvPr id="12" name="标题 1">
            <a:extLst>
              <a:ext uri="{FF2B5EF4-FFF2-40B4-BE49-F238E27FC236}">
                <a16:creationId xmlns:a16="http://schemas.microsoft.com/office/drawing/2014/main" id="{44FB5010-F3CE-388E-2541-01F211171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0" y="401155"/>
            <a:ext cx="9652000" cy="576263"/>
          </a:xfrm>
        </p:spPr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13" name="箭头: 右 12">
            <a:extLst>
              <a:ext uri="{FF2B5EF4-FFF2-40B4-BE49-F238E27FC236}">
                <a16:creationId xmlns:a16="http://schemas.microsoft.com/office/drawing/2014/main" id="{0CE5A421-DF3A-5151-0EBE-6B41B441D96C}"/>
              </a:ext>
            </a:extLst>
          </p:cNvPr>
          <p:cNvSpPr/>
          <p:nvPr/>
        </p:nvSpPr>
        <p:spPr bwMode="auto">
          <a:xfrm>
            <a:off x="4767143" y="3510757"/>
            <a:ext cx="1327802" cy="639763"/>
          </a:xfrm>
          <a:prstGeom prst="rightArrow">
            <a:avLst/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73645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>
            <a:extLst>
              <a:ext uri="{FF2B5EF4-FFF2-40B4-BE49-F238E27FC236}">
                <a16:creationId xmlns:a16="http://schemas.microsoft.com/office/drawing/2014/main" id="{EC07EF10-B200-9FD3-482E-B06110A60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9" name="内容占位符 8">
            <a:extLst>
              <a:ext uri="{FF2B5EF4-FFF2-40B4-BE49-F238E27FC236}">
                <a16:creationId xmlns:a16="http://schemas.microsoft.com/office/drawing/2014/main" id="{77C37D0B-F406-5519-056D-EEAB9D501F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EF2F9FC-B43D-CC54-4DE5-9DF9B991A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98C4-F276-4E94-A01F-CF532DA3D06C}" type="slidenum">
              <a:rPr lang="en-US" altLang="zh-CN" smtClean="0"/>
              <a:pPr/>
              <a:t>14</a:t>
            </a:fld>
            <a:endParaRPr lang="en-US" altLang="zh-CN"/>
          </a:p>
        </p:txBody>
      </p:sp>
      <p:graphicFrame>
        <p:nvGraphicFramePr>
          <p:cNvPr id="10" name="内容占位符 4">
            <a:extLst>
              <a:ext uri="{FF2B5EF4-FFF2-40B4-BE49-F238E27FC236}">
                <a16:creationId xmlns:a16="http://schemas.microsoft.com/office/drawing/2014/main" id="{893AAB1A-148B-9169-9691-F2915B8AC70B}"/>
              </a:ext>
            </a:extLst>
          </p:cNvPr>
          <p:cNvGraphicFramePr>
            <a:graphicFrameLocks/>
          </p:cNvGraphicFramePr>
          <p:nvPr/>
        </p:nvGraphicFramePr>
        <p:xfrm>
          <a:off x="1981470" y="1484314"/>
          <a:ext cx="8142287" cy="439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71249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96D1BF-E46D-BE04-DC3B-58C737E51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20CBA3E-426D-2D07-AAE2-A0A345B89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812D520-9750-780C-EA82-609487950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15</a:t>
            </a:fld>
            <a:endParaRPr lang="en-US" altLang="zh-CN"/>
          </a:p>
        </p:txBody>
      </p:sp>
      <p:graphicFrame>
        <p:nvGraphicFramePr>
          <p:cNvPr id="5" name="内容占位符 10">
            <a:extLst>
              <a:ext uri="{FF2B5EF4-FFF2-40B4-BE49-F238E27FC236}">
                <a16:creationId xmlns:a16="http://schemas.microsoft.com/office/drawing/2014/main" id="{2818DA59-BE7F-1998-8BD2-152B01A0159F}"/>
              </a:ext>
            </a:extLst>
          </p:cNvPr>
          <p:cNvGraphicFramePr>
            <a:graphicFrameLocks/>
          </p:cNvGraphicFramePr>
          <p:nvPr/>
        </p:nvGraphicFramePr>
        <p:xfrm>
          <a:off x="2024856" y="1484314"/>
          <a:ext cx="8142287" cy="4392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50335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00CA27-8318-4DDE-A539-C35F60CF2D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700CA27-8318-4DDE-A539-C35F60CF2D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1474123-46EB-4610-A3DE-F30459894EC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21474123-46EB-4610-A3DE-F30459894EC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F117D5-F15F-4E6E-B18D-03384F955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graphicEl>
                                              <a:dgm id="{09F117D5-F15F-4E6E-B18D-03384F9558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97E840-83CA-4152-BB35-229109959A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graphicEl>
                                              <a:dgm id="{6F97E840-83CA-4152-BB35-229109959A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61A704-DBAD-4E11-BF61-036A0186DF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graphicEl>
                                              <a:dgm id="{3161A704-DBAD-4E11-BF61-036A0186DF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3FA37F1-B68E-4F19-B355-964C3F0322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graphicEl>
                                              <a:dgm id="{43FA37F1-B68E-4F19-B355-964C3F0322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1A4D671-7B94-4CFD-9DCE-9B8ECCD75F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C1A4D671-7B94-4CFD-9DCE-9B8ECCD75F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89185E6-B410-4100-8B52-A196B22102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689185E6-B410-4100-8B52-A196B22102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544BC5-FFE4-4D6C-9CC2-CA724688A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graphicEl>
                                              <a:dgm id="{9B544BC5-FFE4-4D6C-9CC2-CA724688A6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F0E1217-E065-495F-A424-A0899FA777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graphicEl>
                                              <a:dgm id="{FF0E1217-E065-495F-A424-A0899FA777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3111184-A65B-4D10-929F-D988BAB424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>
                                            <p:graphicEl>
                                              <a:dgm id="{D3111184-A65B-4D10-929F-D988BAB424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FE3BB8-027E-4457-B881-1C9437035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graphicEl>
                                              <a:dgm id="{66FE3BB8-027E-4457-B881-1C94370358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AtOnc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F529D4-2D90-422E-8F55-C054A828E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4067FC-E90B-40EB-B16F-F1379B822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23" y="1484314"/>
            <a:ext cx="1725041" cy="4392612"/>
          </a:xfrm>
        </p:spPr>
        <p:txBody>
          <a:bodyPr/>
          <a:lstStyle/>
          <a:p>
            <a:r>
              <a:rPr lang="en-US" altLang="zh-CN" dirty="0"/>
              <a:t>Cacti</a:t>
            </a:r>
          </a:p>
          <a:p>
            <a:endParaRPr lang="en-US" altLang="zh-CN" dirty="0"/>
          </a:p>
          <a:p>
            <a:r>
              <a:rPr lang="zh-CN" altLang="en-US" dirty="0"/>
              <a:t>回归</a:t>
            </a:r>
            <a:br>
              <a:rPr lang="en-US" altLang="zh-CN" dirty="0"/>
            </a:br>
            <a:r>
              <a:rPr lang="zh-CN" altLang="en-US" dirty="0"/>
              <a:t>网络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9AB5BF7-9FED-406D-8614-3DC571020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16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3D1BFE8-9A24-418C-BB5C-999F00C480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464" y="1253758"/>
            <a:ext cx="9131342" cy="5605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835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B3A93A-8009-4D02-9006-2C9DBC6C8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19F70B5-3730-44B7-95A7-9521A58E9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Influxdb</a:t>
            </a:r>
            <a:endParaRPr lang="en-US" altLang="zh-CN" dirty="0"/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zh-CN" altLang="en-US" dirty="0"/>
              <a:t>每个机房每个</a:t>
            </a:r>
            <a:br>
              <a:rPr lang="en-US" altLang="zh-CN" dirty="0"/>
            </a:br>
            <a:r>
              <a:rPr lang="zh-CN" altLang="en-US" dirty="0"/>
              <a:t>设备进风温度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CC0F569-D81C-48D2-BFBA-66261014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17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5A73803D-BCEE-448E-8E31-EFC5033FB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8680" y="1251762"/>
            <a:ext cx="8783320" cy="560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106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792424-2AF9-42A1-8D85-F8AD62228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EC43A3-8A44-4FCB-AE28-1B90ECDFC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Influxdb</a:t>
            </a:r>
            <a:endParaRPr lang="en-US" altLang="zh-CN" dirty="0"/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zh-CN" altLang="en-US" dirty="0"/>
              <a:t>作业调度</a:t>
            </a:r>
            <a:endParaRPr lang="en-US" altLang="zh-CN" dirty="0"/>
          </a:p>
          <a:p>
            <a:r>
              <a:rPr lang="zh-CN" altLang="en-US" dirty="0"/>
              <a:t>队列</a:t>
            </a:r>
            <a:r>
              <a:rPr lang="en-US" altLang="zh-CN" dirty="0"/>
              <a:t>CPU</a:t>
            </a:r>
            <a:r>
              <a:rPr lang="zh-CN" altLang="en-US" dirty="0"/>
              <a:t>核数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3BF432-5662-4A0C-A0D9-3FC201B3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18</a:t>
            </a:fld>
            <a:endParaRPr lang="en-US" altLang="zh-CN"/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2F26BD35-24FE-4AB5-A1AD-B3CFE4533B52}"/>
              </a:ext>
            </a:extLst>
          </p:cNvPr>
          <p:cNvGrpSpPr>
            <a:grpSpLocks noChangeAspect="1"/>
          </p:cNvGrpSpPr>
          <p:nvPr/>
        </p:nvGrpSpPr>
        <p:grpSpPr>
          <a:xfrm>
            <a:off x="3414522" y="1239520"/>
            <a:ext cx="8777478" cy="5618480"/>
            <a:chOff x="1478080" y="0"/>
            <a:chExt cx="10713920" cy="6858000"/>
          </a:xfrm>
        </p:grpSpPr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8937DCEE-CBF0-48EB-8067-1F7E4B1A39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8081" y="0"/>
              <a:ext cx="10713919" cy="6858000"/>
            </a:xfrm>
            <a:prstGeom prst="rect">
              <a:avLst/>
            </a:prstGeom>
          </p:spPr>
        </p:pic>
        <p:pic>
          <p:nvPicPr>
            <p:cNvPr id="20" name="图片 19">
              <a:extLst>
                <a:ext uri="{FF2B5EF4-FFF2-40B4-BE49-F238E27FC236}">
                  <a16:creationId xmlns:a16="http://schemas.microsoft.com/office/drawing/2014/main" id="{B6BAA9BF-EBEC-4F93-8E4F-D17384B4E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478080" y="1"/>
              <a:ext cx="10713919" cy="7953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20249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792424-2AF9-42A1-8D85-F8AD622280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BEC43A3-8A44-4FCB-AE28-1B90ECDFC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Influxdb</a:t>
            </a:r>
            <a:endParaRPr lang="en-US" altLang="zh-CN" dirty="0"/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zh-CN" altLang="en-US" dirty="0"/>
              <a:t>作业调度</a:t>
            </a:r>
            <a:endParaRPr lang="en-US" altLang="zh-CN" dirty="0"/>
          </a:p>
          <a:p>
            <a:r>
              <a:rPr lang="zh-CN" altLang="en-US" dirty="0"/>
              <a:t>队列作业</a:t>
            </a:r>
            <a:br>
              <a:rPr lang="en-US" altLang="zh-CN" dirty="0"/>
            </a:br>
            <a:r>
              <a:rPr lang="zh-CN" altLang="en-US" dirty="0"/>
              <a:t>数量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F3BF432-5662-4A0C-A0D9-3FC201B3D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19</a:t>
            </a:fld>
            <a:endParaRPr lang="en-US" altLang="zh-CN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DAC1E872-4411-4A78-979C-89C2D8F31A17}"/>
              </a:ext>
            </a:extLst>
          </p:cNvPr>
          <p:cNvGrpSpPr>
            <a:grpSpLocks noChangeAspect="1"/>
          </p:cNvGrpSpPr>
          <p:nvPr/>
        </p:nvGrpSpPr>
        <p:grpSpPr>
          <a:xfrm>
            <a:off x="2876994" y="1254760"/>
            <a:ext cx="9315006" cy="5603240"/>
            <a:chOff x="395520" y="0"/>
            <a:chExt cx="11400959" cy="6858000"/>
          </a:xfrm>
        </p:grpSpPr>
        <p:pic>
          <p:nvPicPr>
            <p:cNvPr id="17" name="图片 16">
              <a:extLst>
                <a:ext uri="{FF2B5EF4-FFF2-40B4-BE49-F238E27FC236}">
                  <a16:creationId xmlns:a16="http://schemas.microsoft.com/office/drawing/2014/main" id="{8871378A-D601-43D6-B03F-DA16DB53D5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95520" y="0"/>
              <a:ext cx="11400959" cy="6858000"/>
            </a:xfrm>
            <a:prstGeom prst="rect">
              <a:avLst/>
            </a:prstGeom>
          </p:spPr>
        </p:pic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DBEBECC7-0890-4459-8D3E-7DFF22FA5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95520" y="0"/>
              <a:ext cx="11400959" cy="10952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8699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4D3CB-EF84-4D6A-9744-356468D70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eScience</a:t>
            </a:r>
            <a:r>
              <a:rPr lang="zh-CN" altLang="en-US" dirty="0"/>
              <a:t>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201C56C-FEF2-4430-94E6-489556425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面向全校服务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  <a:p>
            <a:pPr>
              <a:lnSpc>
                <a:spcPct val="150000"/>
              </a:lnSpc>
            </a:pPr>
            <a:r>
              <a:rPr lang="zh-CN" altLang="en-US" dirty="0"/>
              <a:t>科研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教学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管理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10E0232-72F3-4F80-A942-8CDFF4CBE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</a:t>
            </a:fld>
            <a:endParaRPr lang="en-US" altLang="zh-CN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B50724AE-4E3E-4427-9A4A-5F88A718D4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331"/>
          <a:stretch/>
        </p:blipFill>
        <p:spPr>
          <a:xfrm>
            <a:off x="3802303" y="1484314"/>
            <a:ext cx="7678503" cy="461772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D5B66E23-8E31-1458-6CFC-E45F1EDD55E9}"/>
              </a:ext>
            </a:extLst>
          </p:cNvPr>
          <p:cNvSpPr txBox="1"/>
          <p:nvPr/>
        </p:nvSpPr>
        <p:spPr>
          <a:xfrm>
            <a:off x="8351520" y="2750819"/>
            <a:ext cx="31292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dirty="0"/>
              <a:t>sci.nju.edu.cn</a:t>
            </a:r>
            <a:endParaRPr lang="zh-CN" altLang="en-US" sz="2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F402442-E9B5-E9A1-185C-4591815F0973}"/>
              </a:ext>
            </a:extLst>
          </p:cNvPr>
          <p:cNvSpPr txBox="1"/>
          <p:nvPr/>
        </p:nvSpPr>
        <p:spPr>
          <a:xfrm>
            <a:off x="3802303" y="6187440"/>
            <a:ext cx="76785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人工微结构科学与技术协同创新中心</a:t>
            </a: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41608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CBA7C-E8AD-4B86-B359-7CEF3CDAD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EC1458-E1D7-4539-B91B-33DEBADC80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en-US" altLang="zh-CN" dirty="0"/>
              <a:t>NVIDIA</a:t>
            </a:r>
            <a:br>
              <a:rPr lang="en-US" altLang="zh-CN" dirty="0"/>
            </a:br>
            <a:r>
              <a:rPr lang="en-US" altLang="zh-CN" dirty="0"/>
              <a:t>DCGM</a:t>
            </a: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578EBD2-6269-43CF-B170-0EA34502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20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724167F-CE6D-4D35-9DFA-A6AC14B82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9640" y="1258930"/>
            <a:ext cx="8722360" cy="5599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058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7446E1-07B2-42D3-874F-75F01D5B4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E8A33C7-1772-4A4B-A3C7-B786B6009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en-US" altLang="zh-CN" dirty="0"/>
              <a:t>NVIDIA</a:t>
            </a:r>
            <a:br>
              <a:rPr lang="en-US" altLang="zh-CN" dirty="0"/>
            </a:br>
            <a:r>
              <a:rPr lang="en-US" altLang="zh-CN" dirty="0"/>
              <a:t>DCGM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15EBA35-5524-46B0-8D20-0C5F1EEC0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21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17CEDFC8-4722-499E-8608-1F22C93EB1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7098" y="1270000"/>
            <a:ext cx="8724901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317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13A684-0119-4EC6-9547-53CF9F3D3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08957D-BA5C-4F83-A964-14C97E19E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zh-CN" altLang="en-US" dirty="0"/>
              <a:t>并行文件系统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0DF7AF-8369-4E19-B391-31FCBC31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22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11BAE6B-C7BC-4F33-837A-EE8C15A1A3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6651" y="1237961"/>
            <a:ext cx="8725349" cy="5620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1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4018F-7296-4050-8FE4-9911DC45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B60255-F294-4AD0-A077-DCD21BDD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zh-CN" altLang="en-US" dirty="0"/>
              <a:t>并行文件系统</a:t>
            </a:r>
            <a:endParaRPr lang="en-US" altLang="zh-CN" dirty="0"/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A50CC5-B8CB-4CE0-BC2E-144103C3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23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5900487-9099-4A2B-8803-BBDD8BAA9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651" y="1241136"/>
            <a:ext cx="8725349" cy="561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411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4018F-7296-4050-8FE4-9911DC45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B60255-F294-4AD0-A077-DCD21BDD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en-US" altLang="zh-CN" dirty="0"/>
              <a:t>PCM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A50CC5-B8CB-4CE0-BC2E-144103C3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24</a:t>
            </a:fld>
            <a:endParaRPr lang="en-US" altLang="zh-CN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5275B547-2D22-E147-1AC7-F6CEBBAA11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6474" y="1252438"/>
            <a:ext cx="8945526" cy="560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4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4018F-7296-4050-8FE4-9911DC45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B60255-F294-4AD0-A077-DCD21BDD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en-US" altLang="zh-CN" dirty="0"/>
              <a:t>PCM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A50CC5-B8CB-4CE0-BC2E-144103C3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25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AD481AA-242C-3F23-B104-CF12B5D2CD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0371" y="1247553"/>
            <a:ext cx="8941629" cy="542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815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4018F-7296-4050-8FE4-9911DC45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8B60255-F294-4AD0-A077-DCD21BDDE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Prometheus</a:t>
            </a:r>
          </a:p>
          <a:p>
            <a:r>
              <a:rPr lang="en-US" altLang="zh-CN" dirty="0"/>
              <a:t>Grafana</a:t>
            </a:r>
          </a:p>
          <a:p>
            <a:endParaRPr lang="en-US" altLang="zh-CN" dirty="0"/>
          </a:p>
          <a:p>
            <a:r>
              <a:rPr lang="en-US" altLang="zh-CN" dirty="0"/>
              <a:t>InfiniBand</a:t>
            </a:r>
          </a:p>
          <a:p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A50CC5-B8CB-4CE0-BC2E-144103C3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26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E183185-2B83-B8F7-4351-631BE7F28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3110" y="1348308"/>
            <a:ext cx="8511293" cy="5114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3453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B4018F-7296-4050-8FE4-9911DC45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监控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A50CC5-B8CB-4CE0-BC2E-144103C3A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27</a:t>
            </a:fld>
            <a:endParaRPr lang="en-US" altLang="zh-CN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E82CABF-62D1-D6D6-7434-CF9D1DC3C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86A1C17-D007-4B51-00B3-3115D3800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126" y="1484314"/>
            <a:ext cx="3794847" cy="2413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77B047-9E40-E39C-3018-7F9C1BC315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62"/>
          <a:stretch/>
        </p:blipFill>
        <p:spPr>
          <a:xfrm>
            <a:off x="413294" y="4044419"/>
            <a:ext cx="3825679" cy="241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649AB343-0190-207E-B325-4E0FDDB31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4278" y="1476151"/>
            <a:ext cx="3646929" cy="241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1861B5-6681-223C-3A0E-55B80651EA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14278" y="4044419"/>
            <a:ext cx="3640071" cy="241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03A3095-DE15-6363-4876-F80622885C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6511" y="1476150"/>
            <a:ext cx="3636641" cy="241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D1B5444-6A3F-8B7E-E8A9-DE4978E953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9940" y="4044419"/>
            <a:ext cx="3633212" cy="2412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759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C34187-D2BE-834D-8A27-4C5911D41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多类型存储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DA2699-0691-80E0-C886-6F7D2B2490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9C6E2C8-5D42-B8CF-7C09-82296388A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28</a:t>
            </a:fld>
            <a:endParaRPr lang="en-US" altLang="zh-CN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E8AFE54-9569-2B25-2866-91FB44EA69EE}"/>
              </a:ext>
            </a:extLst>
          </p:cNvPr>
          <p:cNvSpPr/>
          <p:nvPr/>
        </p:nvSpPr>
        <p:spPr>
          <a:xfrm>
            <a:off x="6626553" y="3771889"/>
            <a:ext cx="1390396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HPC</a:t>
            </a:r>
            <a:r>
              <a:rPr kumimoji="1" lang="zh-CN" altLang="en-US" dirty="0">
                <a:solidFill>
                  <a:schemeClr val="tx1"/>
                </a:solidFill>
              </a:rPr>
              <a:t>存储群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6F572B10-CDE6-533A-F7C3-4965DBDD1644}"/>
              </a:ext>
            </a:extLst>
          </p:cNvPr>
          <p:cNvSpPr/>
          <p:nvPr/>
        </p:nvSpPr>
        <p:spPr>
          <a:xfrm>
            <a:off x="4090022" y="3770962"/>
            <a:ext cx="1332848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私有云存储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2E82C62-E4E9-3933-064B-9EA41DAE46EA}"/>
              </a:ext>
            </a:extLst>
          </p:cNvPr>
          <p:cNvSpPr/>
          <p:nvPr/>
        </p:nvSpPr>
        <p:spPr>
          <a:xfrm>
            <a:off x="4159759" y="4628479"/>
            <a:ext cx="1193370" cy="2899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对象存储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992480A-F26E-56F9-3F20-9546A74FDC90}"/>
              </a:ext>
            </a:extLst>
          </p:cNvPr>
          <p:cNvSpPr/>
          <p:nvPr/>
        </p:nvSpPr>
        <p:spPr>
          <a:xfrm>
            <a:off x="6655327" y="2627036"/>
            <a:ext cx="1332848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dirty="0">
                <a:solidFill>
                  <a:schemeClr val="tx1"/>
                </a:solidFill>
              </a:rPr>
              <a:t>HPC</a:t>
            </a:r>
            <a:r>
              <a:rPr kumimoji="1" lang="zh-CN" altLang="en-US" dirty="0">
                <a:solidFill>
                  <a:schemeClr val="tx1"/>
                </a:solidFill>
              </a:rPr>
              <a:t>集群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3041568-E7FA-0D26-00D5-03B1850CE24B}"/>
              </a:ext>
            </a:extLst>
          </p:cNvPr>
          <p:cNvSpPr/>
          <p:nvPr/>
        </p:nvSpPr>
        <p:spPr>
          <a:xfrm>
            <a:off x="4077103" y="2627036"/>
            <a:ext cx="1358685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私有云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A7A5E6A-B186-4336-0503-B0BED125C706}"/>
              </a:ext>
            </a:extLst>
          </p:cNvPr>
          <p:cNvSpPr/>
          <p:nvPr/>
        </p:nvSpPr>
        <p:spPr>
          <a:xfrm>
            <a:off x="1097280" y="4229307"/>
            <a:ext cx="2315123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云盘、表格、教学等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E5C9A1A5-9B4E-C8A2-7A3F-0FA41798921D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4756446" y="2921503"/>
            <a:ext cx="1" cy="8494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AECEDC8A-CEFE-3B6E-552C-6CD9CE3EC25F}"/>
              </a:ext>
            </a:extLst>
          </p:cNvPr>
          <p:cNvCxnSpPr>
            <a:cxnSpLocks/>
            <a:stCxn id="10" idx="3"/>
            <a:endCxn id="6" idx="2"/>
          </p:cNvCxnSpPr>
          <p:nvPr/>
        </p:nvCxnSpPr>
        <p:spPr>
          <a:xfrm flipV="1">
            <a:off x="3412403" y="4065429"/>
            <a:ext cx="1344043" cy="31111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30356120-3B9E-E56F-4C02-35C94CDAA5DC}"/>
              </a:ext>
            </a:extLst>
          </p:cNvPr>
          <p:cNvCxnSpPr>
            <a:cxnSpLocks/>
            <a:stCxn id="10" idx="3"/>
            <a:endCxn id="7" idx="0"/>
          </p:cNvCxnSpPr>
          <p:nvPr/>
        </p:nvCxnSpPr>
        <p:spPr>
          <a:xfrm>
            <a:off x="3412403" y="4376541"/>
            <a:ext cx="1344041" cy="25193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id="{03ABBDE6-D14C-7108-DF6E-99B26D572649}"/>
              </a:ext>
            </a:extLst>
          </p:cNvPr>
          <p:cNvCxnSpPr>
            <a:cxnSpLocks/>
            <a:stCxn id="19" idx="1"/>
            <a:endCxn id="18" idx="0"/>
          </p:cNvCxnSpPr>
          <p:nvPr/>
        </p:nvCxnSpPr>
        <p:spPr>
          <a:xfrm flipH="1">
            <a:off x="7321751" y="4378515"/>
            <a:ext cx="1172339" cy="2438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24C9A3FB-98F1-1A2C-F21E-949128614303}"/>
              </a:ext>
            </a:extLst>
          </p:cNvPr>
          <p:cNvCxnSpPr>
            <a:cxnSpLocks/>
            <a:stCxn id="18" idx="2"/>
            <a:endCxn id="20" idx="0"/>
          </p:cNvCxnSpPr>
          <p:nvPr/>
        </p:nvCxnSpPr>
        <p:spPr>
          <a:xfrm flipH="1">
            <a:off x="6063457" y="4912360"/>
            <a:ext cx="1258295" cy="64228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18215EE2-6583-4B1F-CE69-4EC45F918B64}"/>
              </a:ext>
            </a:extLst>
          </p:cNvPr>
          <p:cNvCxnSpPr>
            <a:cxnSpLocks/>
            <a:stCxn id="8" idx="2"/>
            <a:endCxn id="5" idx="0"/>
          </p:cNvCxnSpPr>
          <p:nvPr/>
        </p:nvCxnSpPr>
        <p:spPr>
          <a:xfrm>
            <a:off x="7321751" y="2921502"/>
            <a:ext cx="0" cy="850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26B9ACC4-93DF-5DB8-B506-6E0A0A2DA748}"/>
              </a:ext>
            </a:extLst>
          </p:cNvPr>
          <p:cNvCxnSpPr>
            <a:cxnSpLocks/>
            <a:stCxn id="8" idx="2"/>
            <a:endCxn id="6" idx="0"/>
          </p:cNvCxnSpPr>
          <p:nvPr/>
        </p:nvCxnSpPr>
        <p:spPr>
          <a:xfrm flipH="1">
            <a:off x="4756447" y="2921503"/>
            <a:ext cx="2565305" cy="8494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矩形 17">
            <a:extLst>
              <a:ext uri="{FF2B5EF4-FFF2-40B4-BE49-F238E27FC236}">
                <a16:creationId xmlns:a16="http://schemas.microsoft.com/office/drawing/2014/main" id="{32226F3C-B281-D2BB-050E-0A5981C99ABD}"/>
              </a:ext>
            </a:extLst>
          </p:cNvPr>
          <p:cNvSpPr/>
          <p:nvPr/>
        </p:nvSpPr>
        <p:spPr>
          <a:xfrm>
            <a:off x="6725066" y="4622386"/>
            <a:ext cx="1193370" cy="28997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自建存储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EDC72FA1-D36A-7A87-B43F-321F1683BCC3}"/>
              </a:ext>
            </a:extLst>
          </p:cNvPr>
          <p:cNvSpPr/>
          <p:nvPr/>
        </p:nvSpPr>
        <p:spPr>
          <a:xfrm>
            <a:off x="8494090" y="4231281"/>
            <a:ext cx="2397144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开源镜像、私服仓库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006E970B-5901-35CA-E1DF-3E9F1F2933AC}"/>
              </a:ext>
            </a:extLst>
          </p:cNvPr>
          <p:cNvSpPr/>
          <p:nvPr/>
        </p:nvSpPr>
        <p:spPr>
          <a:xfrm>
            <a:off x="5508796" y="5554641"/>
            <a:ext cx="1109321" cy="2944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</a:gsLst>
            <a:lin ang="540000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CN" altLang="en-US" dirty="0">
                <a:solidFill>
                  <a:schemeClr val="tx1"/>
                </a:solidFill>
              </a:rPr>
              <a:t>备份</a:t>
            </a: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84271F1F-E108-75D1-D63F-2ED7D21BBB68}"/>
              </a:ext>
            </a:extLst>
          </p:cNvPr>
          <p:cNvCxnSpPr>
            <a:cxnSpLocks/>
            <a:stCxn id="9" idx="2"/>
            <a:endCxn id="5" idx="0"/>
          </p:cNvCxnSpPr>
          <p:nvPr/>
        </p:nvCxnSpPr>
        <p:spPr>
          <a:xfrm>
            <a:off x="4756445" y="2921502"/>
            <a:ext cx="2565306" cy="85038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id="{15DFD45F-CE1B-26A9-B8EB-B4E137316423}"/>
              </a:ext>
            </a:extLst>
          </p:cNvPr>
          <p:cNvCxnSpPr>
            <a:cxnSpLocks/>
            <a:stCxn id="7" idx="2"/>
            <a:endCxn id="20" idx="0"/>
          </p:cNvCxnSpPr>
          <p:nvPr/>
        </p:nvCxnSpPr>
        <p:spPr>
          <a:xfrm>
            <a:off x="4756444" y="4918454"/>
            <a:ext cx="1307012" cy="6361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id="{7067E5D0-C816-34E1-3469-A4965F35ECFD}"/>
              </a:ext>
            </a:extLst>
          </p:cNvPr>
          <p:cNvCxnSpPr>
            <a:cxnSpLocks/>
            <a:stCxn id="19" idx="1"/>
            <a:endCxn id="5" idx="2"/>
          </p:cNvCxnSpPr>
          <p:nvPr/>
        </p:nvCxnSpPr>
        <p:spPr>
          <a:xfrm flipH="1" flipV="1">
            <a:off x="7321751" y="4066356"/>
            <a:ext cx="1172339" cy="31215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对话气泡: 圆角矩形 23">
            <a:extLst>
              <a:ext uri="{FF2B5EF4-FFF2-40B4-BE49-F238E27FC236}">
                <a16:creationId xmlns:a16="http://schemas.microsoft.com/office/drawing/2014/main" id="{504354C9-577B-E14E-DDAE-3AB41AE714FA}"/>
              </a:ext>
            </a:extLst>
          </p:cNvPr>
          <p:cNvSpPr/>
          <p:nvPr/>
        </p:nvSpPr>
        <p:spPr>
          <a:xfrm>
            <a:off x="1958061" y="2843736"/>
            <a:ext cx="1843656" cy="969755"/>
          </a:xfrm>
          <a:prstGeom prst="wedgeRoundRectCallout">
            <a:avLst>
              <a:gd name="adj1" fmla="val 64858"/>
              <a:gd name="adj2" fmla="val 4472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SAN/NAS</a:t>
            </a:r>
          </a:p>
          <a:p>
            <a:pPr algn="ctr"/>
            <a:r>
              <a:rPr lang="zh-CN" altLang="en-US" dirty="0"/>
              <a:t>稳定</a:t>
            </a:r>
            <a:endParaRPr lang="en-US" altLang="zh-CN" dirty="0"/>
          </a:p>
          <a:p>
            <a:pPr algn="ctr"/>
            <a:r>
              <a:rPr lang="en-US" altLang="zh-CN" dirty="0"/>
              <a:t>IOPS</a:t>
            </a:r>
            <a:r>
              <a:rPr lang="zh-CN" altLang="en-US" dirty="0"/>
              <a:t>性能</a:t>
            </a:r>
          </a:p>
        </p:txBody>
      </p:sp>
      <p:sp>
        <p:nvSpPr>
          <p:cNvPr id="25" name="对话气泡: 圆角矩形 24">
            <a:extLst>
              <a:ext uri="{FF2B5EF4-FFF2-40B4-BE49-F238E27FC236}">
                <a16:creationId xmlns:a16="http://schemas.microsoft.com/office/drawing/2014/main" id="{6BF02D64-C92F-C6EF-3990-1774B5CEED14}"/>
              </a:ext>
            </a:extLst>
          </p:cNvPr>
          <p:cNvSpPr/>
          <p:nvPr/>
        </p:nvSpPr>
        <p:spPr>
          <a:xfrm>
            <a:off x="8390283" y="2921502"/>
            <a:ext cx="1843656" cy="969755"/>
          </a:xfrm>
          <a:prstGeom prst="wedgeRoundRectCallout">
            <a:avLst>
              <a:gd name="adj1" fmla="val -69651"/>
              <a:gd name="adj2" fmla="val 3732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FS</a:t>
            </a:r>
          </a:p>
          <a:p>
            <a:pPr algn="ctr"/>
            <a:r>
              <a:rPr lang="zh-CN" altLang="en-US" dirty="0"/>
              <a:t>高性能</a:t>
            </a:r>
            <a:endParaRPr lang="en-US" altLang="zh-CN" dirty="0"/>
          </a:p>
          <a:p>
            <a:pPr algn="ctr"/>
            <a:r>
              <a:rPr lang="zh-CN" altLang="en-US" dirty="0"/>
              <a:t>大容量</a:t>
            </a:r>
            <a:endParaRPr lang="en-US" altLang="zh-CN" dirty="0"/>
          </a:p>
        </p:txBody>
      </p:sp>
      <p:sp>
        <p:nvSpPr>
          <p:cNvPr id="26" name="对话气泡: 圆角矩形 25">
            <a:extLst>
              <a:ext uri="{FF2B5EF4-FFF2-40B4-BE49-F238E27FC236}">
                <a16:creationId xmlns:a16="http://schemas.microsoft.com/office/drawing/2014/main" id="{9C9A22B5-9299-5B93-F3BA-915FDD72112B}"/>
              </a:ext>
            </a:extLst>
          </p:cNvPr>
          <p:cNvSpPr/>
          <p:nvPr/>
        </p:nvSpPr>
        <p:spPr>
          <a:xfrm>
            <a:off x="1958061" y="4959523"/>
            <a:ext cx="1843656" cy="969755"/>
          </a:xfrm>
          <a:prstGeom prst="wedgeRoundRectCallout">
            <a:avLst>
              <a:gd name="adj1" fmla="val 68493"/>
              <a:gd name="adj2" fmla="val -5351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S3</a:t>
            </a:r>
          </a:p>
          <a:p>
            <a:pPr algn="ctr"/>
            <a:r>
              <a:rPr lang="zh-CN" altLang="en-US" dirty="0"/>
              <a:t>大容量</a:t>
            </a:r>
            <a:endParaRPr lang="en-US" altLang="zh-CN" dirty="0"/>
          </a:p>
          <a:p>
            <a:pPr algn="ctr"/>
            <a:r>
              <a:rPr lang="zh-CN" altLang="en-US" dirty="0"/>
              <a:t>稳定持久</a:t>
            </a:r>
            <a:endParaRPr lang="en-US" altLang="zh-CN" dirty="0"/>
          </a:p>
        </p:txBody>
      </p:sp>
      <p:sp>
        <p:nvSpPr>
          <p:cNvPr id="27" name="对话气泡: 圆角矩形 26">
            <a:extLst>
              <a:ext uri="{FF2B5EF4-FFF2-40B4-BE49-F238E27FC236}">
                <a16:creationId xmlns:a16="http://schemas.microsoft.com/office/drawing/2014/main" id="{F5EDADD3-6E3D-0516-D01A-19D2BB24162C}"/>
              </a:ext>
            </a:extLst>
          </p:cNvPr>
          <p:cNvSpPr/>
          <p:nvPr/>
        </p:nvSpPr>
        <p:spPr>
          <a:xfrm>
            <a:off x="8390283" y="4980787"/>
            <a:ext cx="1843656" cy="969755"/>
          </a:xfrm>
          <a:prstGeom prst="wedgeRoundRectCallout">
            <a:avLst>
              <a:gd name="adj1" fmla="val -74326"/>
              <a:gd name="adj2" fmla="val -5598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NAS</a:t>
            </a:r>
          </a:p>
          <a:p>
            <a:pPr algn="ctr"/>
            <a:r>
              <a:rPr lang="zh-CN" altLang="en-US" dirty="0"/>
              <a:t>高性价比</a:t>
            </a:r>
            <a:endParaRPr lang="en-US" altLang="zh-CN" dirty="0"/>
          </a:p>
          <a:p>
            <a:pPr algn="ctr"/>
            <a:r>
              <a:rPr lang="zh-CN" altLang="en-US" dirty="0"/>
              <a:t>大容量</a:t>
            </a:r>
            <a:endParaRPr lang="en-US" altLang="zh-CN" dirty="0"/>
          </a:p>
        </p:txBody>
      </p:sp>
      <p:sp>
        <p:nvSpPr>
          <p:cNvPr id="28" name="对话气泡: 矩形 27">
            <a:extLst>
              <a:ext uri="{FF2B5EF4-FFF2-40B4-BE49-F238E27FC236}">
                <a16:creationId xmlns:a16="http://schemas.microsoft.com/office/drawing/2014/main" id="{6AB1EC26-826D-687B-CEA8-9AD9BF33BA78}"/>
              </a:ext>
            </a:extLst>
          </p:cNvPr>
          <p:cNvSpPr/>
          <p:nvPr/>
        </p:nvSpPr>
        <p:spPr bwMode="auto">
          <a:xfrm>
            <a:off x="5365931" y="4194891"/>
            <a:ext cx="1178169" cy="294467"/>
          </a:xfrm>
          <a:prstGeom prst="wedgeRectCallout">
            <a:avLst>
              <a:gd name="adj1" fmla="val -42876"/>
              <a:gd name="adj2" fmla="val -141675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NVMe-oF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73412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F8050195-7C03-5D9D-3EFE-05EB9D2BA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私有云存储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id="{DDC924D2-C390-A879-7EBC-71550BB36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 err="1"/>
              <a:t>NVMe</a:t>
            </a:r>
            <a:r>
              <a:rPr lang="en-US" altLang="zh-CN" dirty="0"/>
              <a:t> </a:t>
            </a:r>
            <a:r>
              <a:rPr lang="zh-CN" altLang="en-US" dirty="0"/>
              <a:t>端到端全闪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 err="1"/>
              <a:t>NVMe</a:t>
            </a:r>
            <a:r>
              <a:rPr lang="en-US" altLang="zh-CN" dirty="0"/>
              <a:t> over RoCE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复用以太网交换机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zh-CN" altLang="en-US" dirty="0"/>
              <a:t>服务器端网卡冗余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zh-CN" altLang="en-US" dirty="0"/>
              <a:t>以太网的高速发展</a:t>
            </a:r>
            <a:endParaRPr lang="en-US" altLang="zh-CN" dirty="0"/>
          </a:p>
          <a:p>
            <a:pPr>
              <a:lnSpc>
                <a:spcPct val="150000"/>
              </a:lnSpc>
            </a:pPr>
            <a:endParaRPr lang="zh-CN" altLang="en-US" dirty="0"/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ECFACAF-CF45-31A9-4F8B-67CBCA1F1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17AB7B-B77F-4CDC-8B27-EE4DF6609BB7}" type="slidenum">
              <a:rPr lang="en-US" altLang="zh-CN" smtClean="0"/>
              <a:pPr/>
              <a:t>29</a:t>
            </a:fld>
            <a:endParaRPr lang="en-US" altLang="zh-CN"/>
          </a:p>
        </p:txBody>
      </p:sp>
      <p:pic>
        <p:nvPicPr>
          <p:cNvPr id="38" name="Picture 27" descr="D:\正在进行中\Wangjiaxin\OceanStor-Dorado6000-V3-02.png">
            <a:extLst>
              <a:ext uri="{FF2B5EF4-FFF2-40B4-BE49-F238E27FC236}">
                <a16:creationId xmlns:a16="http://schemas.microsoft.com/office/drawing/2014/main" id="{99DC81F8-9B20-5C51-BB67-2CCFA42D7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0281" y="5043357"/>
            <a:ext cx="883651" cy="31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E4EDC8FA-CDF5-B9EA-0C6B-39C0A7A755AB}"/>
              </a:ext>
            </a:extLst>
          </p:cNvPr>
          <p:cNvSpPr/>
          <p:nvPr/>
        </p:nvSpPr>
        <p:spPr>
          <a:xfrm>
            <a:off x="6235475" y="2919835"/>
            <a:ext cx="5887945" cy="799977"/>
          </a:xfrm>
          <a:prstGeom prst="rect">
            <a:avLst/>
          </a:prstGeom>
          <a:noFill/>
          <a:ln>
            <a:solidFill>
              <a:schemeClr val="bg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206C136-049D-180B-471D-81475624F85E}"/>
              </a:ext>
            </a:extLst>
          </p:cNvPr>
          <p:cNvSpPr/>
          <p:nvPr/>
        </p:nvSpPr>
        <p:spPr>
          <a:xfrm>
            <a:off x="8442960" y="5060218"/>
            <a:ext cx="3383280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Huawei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Dorado 5500 V6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12709B02-2ACB-3A54-EE33-D68318B8A9A1}"/>
              </a:ext>
            </a:extLst>
          </p:cNvPr>
          <p:cNvSpPr/>
          <p:nvPr/>
        </p:nvSpPr>
        <p:spPr>
          <a:xfrm>
            <a:off x="6235475" y="3852049"/>
            <a:ext cx="5887945" cy="1027115"/>
          </a:xfrm>
          <a:prstGeom prst="rect">
            <a:avLst/>
          </a:prstGeom>
          <a:noFill/>
          <a:ln>
            <a:solidFill>
              <a:schemeClr val="bg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C884B734-97AA-7086-874E-BC11E7F875C0}"/>
              </a:ext>
            </a:extLst>
          </p:cNvPr>
          <p:cNvSpPr/>
          <p:nvPr/>
        </p:nvSpPr>
        <p:spPr>
          <a:xfrm>
            <a:off x="6235475" y="4966815"/>
            <a:ext cx="5887945" cy="630367"/>
          </a:xfrm>
          <a:prstGeom prst="rect">
            <a:avLst/>
          </a:prstGeom>
          <a:noFill/>
          <a:ln>
            <a:solidFill>
              <a:schemeClr val="bg1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id="{29F28EF7-555E-A32C-4BED-7B9ED5C566DD}"/>
              </a:ext>
            </a:extLst>
          </p:cNvPr>
          <p:cNvCxnSpPr>
            <a:cxnSpLocks/>
            <a:stCxn id="50" idx="2"/>
            <a:endCxn id="38" idx="0"/>
          </p:cNvCxnSpPr>
          <p:nvPr/>
        </p:nvCxnSpPr>
        <p:spPr>
          <a:xfrm>
            <a:off x="7322962" y="4571880"/>
            <a:ext cx="469145" cy="47147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>
            <a:extLst>
              <a:ext uri="{FF2B5EF4-FFF2-40B4-BE49-F238E27FC236}">
                <a16:creationId xmlns:a16="http://schemas.microsoft.com/office/drawing/2014/main" id="{D9A2D0DC-959F-681B-4FA2-4D1E75F7B505}"/>
              </a:ext>
            </a:extLst>
          </p:cNvPr>
          <p:cNvCxnSpPr>
            <a:cxnSpLocks/>
            <a:stCxn id="38" idx="0"/>
            <a:endCxn id="49" idx="2"/>
          </p:cNvCxnSpPr>
          <p:nvPr/>
        </p:nvCxnSpPr>
        <p:spPr>
          <a:xfrm flipV="1">
            <a:off x="7792107" y="4568980"/>
            <a:ext cx="411530" cy="47437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3">
            <a:extLst>
              <a:ext uri="{FF2B5EF4-FFF2-40B4-BE49-F238E27FC236}">
                <a16:creationId xmlns:a16="http://schemas.microsoft.com/office/drawing/2014/main" id="{E93818B4-7732-4FBD-0BA2-D48C496E70E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46864" y="4289284"/>
            <a:ext cx="713545" cy="279696"/>
          </a:xfrm>
          <a:prstGeom prst="rect">
            <a:avLst/>
          </a:prstGeom>
        </p:spPr>
      </p:pic>
      <p:pic>
        <p:nvPicPr>
          <p:cNvPr id="50" name="Picture 3">
            <a:extLst>
              <a:ext uri="{FF2B5EF4-FFF2-40B4-BE49-F238E27FC236}">
                <a16:creationId xmlns:a16="http://schemas.microsoft.com/office/drawing/2014/main" id="{C30A5935-18BF-DF56-28DD-6332A019F8B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66189" y="4292184"/>
            <a:ext cx="713545" cy="279696"/>
          </a:xfrm>
          <a:prstGeom prst="rect">
            <a:avLst/>
          </a:prstGeom>
        </p:spPr>
      </p:pic>
      <p:pic>
        <p:nvPicPr>
          <p:cNvPr id="52" name="图片 51">
            <a:extLst>
              <a:ext uri="{FF2B5EF4-FFF2-40B4-BE49-F238E27FC236}">
                <a16:creationId xmlns:a16="http://schemas.microsoft.com/office/drawing/2014/main" id="{3B5CC762-3E8C-3506-937F-E7303DC858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00521" y="3350438"/>
            <a:ext cx="706822" cy="195119"/>
          </a:xfrm>
          <a:prstGeom prst="rect">
            <a:avLst/>
          </a:prstGeom>
        </p:spPr>
      </p:pic>
      <p:pic>
        <p:nvPicPr>
          <p:cNvPr id="53" name="图片 52">
            <a:extLst>
              <a:ext uri="{FF2B5EF4-FFF2-40B4-BE49-F238E27FC236}">
                <a16:creationId xmlns:a16="http://schemas.microsoft.com/office/drawing/2014/main" id="{DC798199-8214-91F9-78BB-3717DA6DD8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85459" y="3350690"/>
            <a:ext cx="706822" cy="195119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032B2144-90F8-7D82-201C-5EC97070F7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47780" y="3357713"/>
            <a:ext cx="706822" cy="195119"/>
          </a:xfrm>
          <a:prstGeom prst="rect">
            <a:avLst/>
          </a:prstGeom>
        </p:spPr>
      </p:pic>
      <p:cxnSp>
        <p:nvCxnSpPr>
          <p:cNvPr id="55" name="直接连接符 54">
            <a:extLst>
              <a:ext uri="{FF2B5EF4-FFF2-40B4-BE49-F238E27FC236}">
                <a16:creationId xmlns:a16="http://schemas.microsoft.com/office/drawing/2014/main" id="{016BAD7A-4ACB-4FAE-3282-F3D05C58D2F6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6801191" y="3552832"/>
            <a:ext cx="521771" cy="73935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90F0878C-4159-14D5-5BBF-82CE8664F4B3}"/>
              </a:ext>
            </a:extLst>
          </p:cNvPr>
          <p:cNvCxnSpPr>
            <a:cxnSpLocks/>
            <a:stCxn id="54" idx="2"/>
          </p:cNvCxnSpPr>
          <p:nvPr/>
        </p:nvCxnSpPr>
        <p:spPr>
          <a:xfrm>
            <a:off x="6801191" y="3552832"/>
            <a:ext cx="1416792" cy="7616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9D00CC21-DED4-8712-4312-02BB294C1056}"/>
              </a:ext>
            </a:extLst>
          </p:cNvPr>
          <p:cNvCxnSpPr>
            <a:cxnSpLocks/>
            <a:endCxn id="53" idx="2"/>
          </p:cNvCxnSpPr>
          <p:nvPr/>
        </p:nvCxnSpPr>
        <p:spPr>
          <a:xfrm flipV="1">
            <a:off x="7322962" y="3545809"/>
            <a:ext cx="215908" cy="7463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F0E6F8A6-C920-CA9E-C62E-82F8AFFEE8FC}"/>
              </a:ext>
            </a:extLst>
          </p:cNvPr>
          <p:cNvCxnSpPr>
            <a:cxnSpLocks/>
            <a:endCxn id="52" idx="2"/>
          </p:cNvCxnSpPr>
          <p:nvPr/>
        </p:nvCxnSpPr>
        <p:spPr>
          <a:xfrm flipV="1">
            <a:off x="8217983" y="3545557"/>
            <a:ext cx="835949" cy="768951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图片 58">
            <a:extLst>
              <a:ext uri="{FF2B5EF4-FFF2-40B4-BE49-F238E27FC236}">
                <a16:creationId xmlns:a16="http://schemas.microsoft.com/office/drawing/2014/main" id="{1C32E39F-4461-29B7-DF04-92B9D4850B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7054" y="3335389"/>
            <a:ext cx="706822" cy="195119"/>
          </a:xfrm>
          <a:prstGeom prst="rect">
            <a:avLst/>
          </a:prstGeom>
        </p:spPr>
      </p:pic>
      <p:pic>
        <p:nvPicPr>
          <p:cNvPr id="60" name="图片 59">
            <a:extLst>
              <a:ext uri="{FF2B5EF4-FFF2-40B4-BE49-F238E27FC236}">
                <a16:creationId xmlns:a16="http://schemas.microsoft.com/office/drawing/2014/main" id="{63E0F322-DA84-3B81-B476-4C5189A0E4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51250" y="3341009"/>
            <a:ext cx="706822" cy="195119"/>
          </a:xfrm>
          <a:prstGeom prst="rect">
            <a:avLst/>
          </a:prstGeom>
        </p:spPr>
      </p:pic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E3A4EDB2-1667-1EA8-A0A4-B14586AC246F}"/>
              </a:ext>
            </a:extLst>
          </p:cNvPr>
          <p:cNvCxnSpPr>
            <a:cxnSpLocks/>
            <a:endCxn id="59" idx="2"/>
          </p:cNvCxnSpPr>
          <p:nvPr/>
        </p:nvCxnSpPr>
        <p:spPr>
          <a:xfrm flipV="1">
            <a:off x="7322962" y="3530508"/>
            <a:ext cx="997503" cy="76167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>
            <a:extLst>
              <a:ext uri="{FF2B5EF4-FFF2-40B4-BE49-F238E27FC236}">
                <a16:creationId xmlns:a16="http://schemas.microsoft.com/office/drawing/2014/main" id="{0A90D77E-D80F-BFDA-ABE9-5D06D82040D0}"/>
              </a:ext>
            </a:extLst>
          </p:cNvPr>
          <p:cNvCxnSpPr>
            <a:cxnSpLocks/>
            <a:endCxn id="59" idx="2"/>
          </p:cNvCxnSpPr>
          <p:nvPr/>
        </p:nvCxnSpPr>
        <p:spPr>
          <a:xfrm flipV="1">
            <a:off x="8217983" y="3530508"/>
            <a:ext cx="102482" cy="78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id="{3F65D8F4-C8AD-B559-21CE-D3A7C761BEEC}"/>
              </a:ext>
            </a:extLst>
          </p:cNvPr>
          <p:cNvCxnSpPr>
            <a:cxnSpLocks/>
          </p:cNvCxnSpPr>
          <p:nvPr/>
        </p:nvCxnSpPr>
        <p:spPr>
          <a:xfrm flipV="1">
            <a:off x="8217983" y="3536128"/>
            <a:ext cx="1586678" cy="77838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238E210B-958A-C9DF-763C-4D55D66E0E57}"/>
              </a:ext>
            </a:extLst>
          </p:cNvPr>
          <p:cNvCxnSpPr>
            <a:cxnSpLocks/>
          </p:cNvCxnSpPr>
          <p:nvPr/>
        </p:nvCxnSpPr>
        <p:spPr>
          <a:xfrm flipV="1">
            <a:off x="7322962" y="3545557"/>
            <a:ext cx="1730970" cy="74662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id="{E1C35091-2624-3C4F-7012-D8A335E4C275}"/>
              </a:ext>
            </a:extLst>
          </p:cNvPr>
          <p:cNvCxnSpPr>
            <a:cxnSpLocks/>
          </p:cNvCxnSpPr>
          <p:nvPr/>
        </p:nvCxnSpPr>
        <p:spPr>
          <a:xfrm flipV="1">
            <a:off x="7322962" y="3536128"/>
            <a:ext cx="2481699" cy="75605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id="{15C1DA83-A94B-4A0C-F47F-BBC8145DD542}"/>
              </a:ext>
            </a:extLst>
          </p:cNvPr>
          <p:cNvCxnSpPr>
            <a:cxnSpLocks/>
          </p:cNvCxnSpPr>
          <p:nvPr/>
        </p:nvCxnSpPr>
        <p:spPr>
          <a:xfrm>
            <a:off x="7538870" y="3545809"/>
            <a:ext cx="679113" cy="768699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68">
            <a:extLst>
              <a:ext uri="{FF2B5EF4-FFF2-40B4-BE49-F238E27FC236}">
                <a16:creationId xmlns:a16="http://schemas.microsoft.com/office/drawing/2014/main" id="{E1312AF5-3356-AB54-74F0-4F7048B3835C}"/>
              </a:ext>
            </a:extLst>
          </p:cNvPr>
          <p:cNvSpPr/>
          <p:nvPr/>
        </p:nvSpPr>
        <p:spPr>
          <a:xfrm>
            <a:off x="8783699" y="4262879"/>
            <a:ext cx="3042541" cy="3385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Huawei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CE6860-SAN</a:t>
            </a:r>
          </a:p>
        </p:txBody>
      </p:sp>
      <p:graphicFrame>
        <p:nvGraphicFramePr>
          <p:cNvPr id="70" name="表格 4">
            <a:extLst>
              <a:ext uri="{FF2B5EF4-FFF2-40B4-BE49-F238E27FC236}">
                <a16:creationId xmlns:a16="http://schemas.microsoft.com/office/drawing/2014/main" id="{AAA10582-5414-CBD4-557D-B0398084AEAB}"/>
              </a:ext>
            </a:extLst>
          </p:cNvPr>
          <p:cNvGraphicFramePr>
            <a:graphicFrameLocks noGrp="1"/>
          </p:cNvGraphicFramePr>
          <p:nvPr/>
        </p:nvGraphicFramePr>
        <p:xfrm>
          <a:off x="624423" y="4667747"/>
          <a:ext cx="5546772" cy="1789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8924">
                  <a:extLst>
                    <a:ext uri="{9D8B030D-6E8A-4147-A177-3AD203B41FA5}">
                      <a16:colId xmlns:a16="http://schemas.microsoft.com/office/drawing/2014/main" val="3645840295"/>
                    </a:ext>
                  </a:extLst>
                </a:gridCol>
                <a:gridCol w="1848924">
                  <a:extLst>
                    <a:ext uri="{9D8B030D-6E8A-4147-A177-3AD203B41FA5}">
                      <a16:colId xmlns:a16="http://schemas.microsoft.com/office/drawing/2014/main" val="2669287929"/>
                    </a:ext>
                  </a:extLst>
                </a:gridCol>
                <a:gridCol w="1848924">
                  <a:extLst>
                    <a:ext uri="{9D8B030D-6E8A-4147-A177-3AD203B41FA5}">
                      <a16:colId xmlns:a16="http://schemas.microsoft.com/office/drawing/2014/main" val="2947577281"/>
                    </a:ext>
                  </a:extLst>
                </a:gridCol>
              </a:tblGrid>
              <a:tr h="484359"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服务器端测试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IOPS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响应时间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02205844"/>
                  </a:ext>
                </a:extLst>
              </a:tr>
              <a:tr h="434913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4K </a:t>
                      </a: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随机</a:t>
                      </a:r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7:3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575 702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0.555 </a:t>
                      </a:r>
                      <a:r>
                        <a:rPr lang="en-US" altLang="zh-CN" sz="200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ms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34046182"/>
                  </a:ext>
                </a:extLst>
              </a:tr>
              <a:tr h="434913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4K </a:t>
                      </a: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随机读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938 001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0.341 </a:t>
                      </a:r>
                      <a:r>
                        <a:rPr lang="en-US" altLang="zh-CN" sz="200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ms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14522820"/>
                  </a:ext>
                </a:extLst>
              </a:tr>
              <a:tr h="434913"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4K </a:t>
                      </a:r>
                      <a:r>
                        <a:rPr lang="zh-CN" altLang="en-US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随机写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285 592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1.119 </a:t>
                      </a:r>
                      <a:r>
                        <a:rPr lang="en-US" altLang="zh-CN" sz="2000" dirty="0" err="1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ms</a:t>
                      </a:r>
                      <a:endParaRPr lang="zh-CN" altLang="en-US" sz="20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69968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2805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7F4711-05F4-9EC9-FC01-6E3A09150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团队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9B3B4F-6502-9E67-4417-FEBF16597A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20000"/>
              </a:lnSpc>
            </a:pPr>
            <a:r>
              <a:rPr lang="zh-CN" altLang="en-US" dirty="0"/>
              <a:t>一人：姚舸</a:t>
            </a:r>
            <a:endParaRPr lang="en-US" altLang="zh-CN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dirty="0"/>
              <a:t>公司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zh-CN" altLang="en-US" dirty="0"/>
              <a:t>机房基础设施维保（</a:t>
            </a:r>
            <a:r>
              <a:rPr lang="en-US" altLang="zh-CN" dirty="0"/>
              <a:t>UPS</a:t>
            </a:r>
            <a:r>
              <a:rPr lang="zh-CN" altLang="en-US" dirty="0"/>
              <a:t>、空调）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en-US" altLang="zh-CN" dirty="0"/>
              <a:t>2019</a:t>
            </a:r>
            <a:r>
              <a:rPr lang="zh-CN" altLang="en-US" dirty="0"/>
              <a:t>年起</a:t>
            </a:r>
            <a:r>
              <a:rPr lang="en-US" altLang="zh-CN" dirty="0"/>
              <a:t>IT</a:t>
            </a:r>
            <a:r>
              <a:rPr lang="zh-CN" altLang="en-US" dirty="0"/>
              <a:t>硬件维修服务（</a:t>
            </a:r>
            <a:r>
              <a:rPr lang="en-US" altLang="zh-CN" dirty="0"/>
              <a:t>CPU</a:t>
            </a:r>
            <a:r>
              <a:rPr lang="zh-CN" altLang="en-US" dirty="0"/>
              <a:t>、</a:t>
            </a:r>
            <a:r>
              <a:rPr lang="en-US" altLang="zh-CN" dirty="0"/>
              <a:t>GPU</a:t>
            </a:r>
            <a:r>
              <a:rPr lang="zh-CN" altLang="en-US" dirty="0"/>
              <a:t>、内存、硬盘、电源、主板）</a:t>
            </a:r>
            <a:endParaRPr lang="en-US" altLang="zh-CN" dirty="0"/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dirty="0"/>
              <a:t>学生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en-US" altLang="zh-CN" dirty="0"/>
              <a:t>2020</a:t>
            </a:r>
            <a:r>
              <a:rPr lang="zh-CN" altLang="en-US" dirty="0"/>
              <a:t>年</a:t>
            </a:r>
            <a:r>
              <a:rPr lang="en-US" altLang="zh-CN" dirty="0"/>
              <a:t>10</a:t>
            </a:r>
            <a:r>
              <a:rPr lang="zh-CN" altLang="en-US" dirty="0"/>
              <a:t>月起微信公众号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en-US" altLang="zh-CN" dirty="0"/>
              <a:t>2021</a:t>
            </a:r>
            <a:r>
              <a:rPr lang="zh-CN" altLang="en-US" dirty="0"/>
              <a:t>年</a:t>
            </a:r>
            <a:r>
              <a:rPr lang="en-US" altLang="zh-CN" dirty="0"/>
              <a:t>8</a:t>
            </a:r>
            <a:r>
              <a:rPr lang="zh-CN" altLang="en-US" dirty="0"/>
              <a:t>月起开源镜像站</a:t>
            </a:r>
            <a:r>
              <a:rPr lang="en-US" altLang="zh-CN" dirty="0"/>
              <a:t>Web</a:t>
            </a:r>
            <a:r>
              <a:rPr lang="zh-CN" altLang="en-US" dirty="0"/>
              <a:t>前端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en-US" altLang="zh-CN" dirty="0"/>
              <a:t>LaTeX</a:t>
            </a:r>
            <a:r>
              <a:rPr lang="zh-CN" altLang="en-US" dirty="0"/>
              <a:t>学位模板、</a:t>
            </a:r>
            <a:r>
              <a:rPr lang="en-US" altLang="zh-CN" dirty="0"/>
              <a:t>Git/Mirror/Repo</a:t>
            </a:r>
            <a:r>
              <a:rPr lang="zh-CN" altLang="en-US" dirty="0"/>
              <a:t>测试、部分服务页面设计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E376E17-C47C-B8F8-C7CB-B4A18ED0D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105591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CA3162-B502-4926-A31E-2B2B8CBF7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开源镜像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BFB10CB-C034-4343-90F7-7B6F9D4E1D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mirror.nju.edu.cn mirrors.nju.edu.cn	http/https/</a:t>
            </a:r>
            <a:r>
              <a:rPr lang="en-US" altLang="zh-CN" dirty="0" err="1"/>
              <a:t>rsync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2017</a:t>
            </a:r>
            <a:r>
              <a:rPr lang="zh-CN" altLang="en-US" dirty="0"/>
              <a:t>年面向校内外服务</a:t>
            </a:r>
            <a:r>
              <a:rPr lang="en-US" altLang="zh-CN" dirty="0"/>
              <a:t>	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约</a:t>
            </a:r>
            <a:r>
              <a:rPr lang="en-US" altLang="zh-CN" dirty="0"/>
              <a:t>360</a:t>
            </a:r>
            <a:r>
              <a:rPr lang="zh-CN" altLang="en-US" dirty="0"/>
              <a:t>个软件镜像，总容量约</a:t>
            </a:r>
            <a:r>
              <a:rPr lang="en-US" altLang="zh-CN" dirty="0"/>
              <a:t>230TB</a:t>
            </a:r>
          </a:p>
          <a:p>
            <a:pPr lvl="1">
              <a:lnSpc>
                <a:spcPct val="150000"/>
              </a:lnSpc>
            </a:pPr>
            <a:r>
              <a:rPr lang="en-US" altLang="zh-CN" sz="2000" dirty="0"/>
              <a:t>CentOS CTAN Rocky Ubuntu openSUSE </a:t>
            </a:r>
            <a:r>
              <a:rPr lang="en-US" altLang="zh-CN" sz="2000" dirty="0" err="1"/>
              <a:t>PyPI</a:t>
            </a:r>
            <a:r>
              <a:rPr lang="en-US" altLang="zh-CN" sz="2000" dirty="0"/>
              <a:t> </a:t>
            </a:r>
            <a:r>
              <a:rPr lang="en-US" altLang="zh-CN" sz="2000" dirty="0" err="1"/>
              <a:t>AlmaLinux</a:t>
            </a:r>
            <a:r>
              <a:rPr lang="en-US" altLang="zh-CN" sz="2000" dirty="0"/>
              <a:t> Eclipse </a:t>
            </a:r>
            <a:r>
              <a:rPr lang="en-US" altLang="zh-CN" sz="2000" dirty="0" err="1"/>
              <a:t>oVirt</a:t>
            </a:r>
            <a:r>
              <a:rPr lang="en-US" altLang="zh-CN" sz="2000" dirty="0"/>
              <a:t> Debian Fedora EPEL GIMP </a:t>
            </a:r>
            <a:r>
              <a:rPr lang="en-US" altLang="zh-CN" sz="2000" dirty="0" err="1"/>
              <a:t>Armbian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pkgsrc</a:t>
            </a:r>
            <a:r>
              <a:rPr lang="en-US" altLang="zh-CN" sz="2000" dirty="0"/>
              <a:t> </a:t>
            </a:r>
            <a:r>
              <a:rPr lang="en-US" altLang="zh-CN" sz="2000" dirty="0" err="1"/>
              <a:t>Deepin</a:t>
            </a:r>
            <a:r>
              <a:rPr lang="en-US" altLang="zh-CN" sz="2000" dirty="0"/>
              <a:t> </a:t>
            </a:r>
            <a:r>
              <a:rPr lang="en-US" altLang="zh-CN" sz="2000" dirty="0" err="1"/>
              <a:t>Termux</a:t>
            </a:r>
            <a:r>
              <a:rPr lang="en-US" altLang="zh-CN" sz="2000" dirty="0"/>
              <a:t> </a:t>
            </a:r>
            <a:r>
              <a:rPr lang="en-US" altLang="zh-CN" sz="2000" dirty="0" err="1"/>
              <a:t>openEuler</a:t>
            </a:r>
            <a:r>
              <a:rPr lang="en-US" altLang="zh-CN" sz="2000" dirty="0"/>
              <a:t> </a:t>
            </a:r>
            <a:r>
              <a:rPr lang="en-US" altLang="zh-CN" sz="2000" dirty="0" err="1"/>
              <a:t>Manjaro</a:t>
            </a:r>
            <a:r>
              <a:rPr lang="en-US" altLang="zh-CN" sz="2000" dirty="0"/>
              <a:t> </a:t>
            </a:r>
            <a:r>
              <a:rPr lang="en-US" altLang="zh-CN" sz="2000" dirty="0" err="1"/>
              <a:t>ArchLinux</a:t>
            </a:r>
            <a:r>
              <a:rPr lang="en-US" altLang="zh-CN" sz="2000" dirty="0"/>
              <a:t> CRAN </a:t>
            </a:r>
            <a:r>
              <a:rPr lang="en-US" altLang="zh-CN" sz="2000" dirty="0" err="1"/>
              <a:t>MacPorts</a:t>
            </a:r>
            <a:r>
              <a:rPr lang="en-US" altLang="zh-CN" sz="2000" dirty="0"/>
              <a:t> </a:t>
            </a:r>
            <a:r>
              <a:rPr lang="en-US" altLang="zh-CN" sz="2000" dirty="0" err="1"/>
              <a:t>OpenWrt</a:t>
            </a:r>
            <a:r>
              <a:rPr lang="en-US" altLang="zh-CN" sz="2000" dirty="0"/>
              <a:t> Clojure Alpine Julia MSYS2 …………</a:t>
            </a:r>
          </a:p>
          <a:p>
            <a:pPr lvl="1">
              <a:lnSpc>
                <a:spcPct val="150000"/>
              </a:lnSpc>
            </a:pPr>
            <a:r>
              <a:rPr lang="en-US" altLang="zh-CN" sz="2000" dirty="0" err="1"/>
              <a:t>DockerHub</a:t>
            </a:r>
            <a:r>
              <a:rPr lang="en-US" altLang="zh-CN" sz="2000" dirty="0"/>
              <a:t> GCR GHCR NGC Quay Go Maven Gradle </a:t>
            </a:r>
            <a:r>
              <a:rPr lang="en-US" altLang="zh-CN" sz="2000" dirty="0" err="1"/>
              <a:t>npm</a:t>
            </a:r>
            <a:endParaRPr lang="en-US" altLang="zh-CN" sz="1800" dirty="0"/>
          </a:p>
          <a:p>
            <a:pPr>
              <a:lnSpc>
                <a:spcPct val="150000"/>
              </a:lnSpc>
            </a:pPr>
            <a:r>
              <a:rPr lang="zh-CN" altLang="en-US" dirty="0"/>
              <a:t>助理推广开源软件，方便校内用户升级安装，特别是</a:t>
            </a:r>
            <a:r>
              <a:rPr lang="en-US" altLang="zh-CN" dirty="0"/>
              <a:t>HPC</a:t>
            </a:r>
            <a:r>
              <a:rPr lang="zh-CN" altLang="en-US" dirty="0"/>
              <a:t>用户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7319FC-2D37-4030-809B-EC3803222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591566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26443C-3FD9-4746-A5B6-B2B5AE54E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开源镜像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A96A213-96DF-455B-A68E-FAE3062792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88823FA-53F6-47D5-9BBD-B0AAF08EE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31</a:t>
            </a:fld>
            <a:endParaRPr lang="en-US" altLang="zh-CN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50C07C-1962-40F3-BEA8-F47C57B39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02" y="1490928"/>
            <a:ext cx="7766928" cy="4084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85C94DF9-A5F4-B85D-BF25-6BC0C729BC6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5584"/>
          <a:stretch/>
        </p:blipFill>
        <p:spPr>
          <a:xfrm>
            <a:off x="5264174" y="2550029"/>
            <a:ext cx="6790124" cy="413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6506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6CE463-C84E-40B7-BC6D-12B950F86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开源镜像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7ACEDF-9430-499C-A737-B9A8D3A7F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533" y="1484314"/>
            <a:ext cx="2446393" cy="43926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Search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Download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>
              <a:lnSpc>
                <a:spcPct val="150000"/>
              </a:lnSpc>
            </a:pP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Git smart http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57661FE-302D-40D0-9F72-49CC6AA54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32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6278FE17-2494-62FA-4459-2522B655FF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222" y="1233383"/>
            <a:ext cx="8270920" cy="562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13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24E107-8C7E-4E88-B5FB-280CAFE95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开源镜像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51AFB5B-D652-4BE5-A159-49B0288BD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33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2F4A2CA-121C-03D9-2A28-04BC74C5A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03" y="1239874"/>
            <a:ext cx="8833304" cy="54168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D03BC6CC-1276-AD73-7D55-1E576265CB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10979" y="2448283"/>
            <a:ext cx="6042456" cy="3705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3945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CC4943-261E-4F95-84EE-7F3A6DBA1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存储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A59E0D-910F-4FEC-A9D0-33336CE5F1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23" y="1484314"/>
            <a:ext cx="6269137" cy="4392612"/>
          </a:xfrm>
        </p:spPr>
        <p:txBody>
          <a:bodyPr/>
          <a:lstStyle/>
          <a:p>
            <a:r>
              <a:rPr lang="en-US" altLang="zh-CN" dirty="0"/>
              <a:t>14TB*60+18TB*60=1.92PB</a:t>
            </a:r>
          </a:p>
          <a:p>
            <a:r>
              <a:rPr lang="en-US" altLang="zh-CN" dirty="0"/>
              <a:t>raidz3 14T(8+3)*5+18T(8+3)*5=1.76PB</a:t>
            </a:r>
          </a:p>
          <a:p>
            <a:r>
              <a:rPr lang="en-US" altLang="zh-CN" dirty="0"/>
              <a:t>spare 14T*5+18T*5=0.16PB</a:t>
            </a:r>
          </a:p>
          <a:p>
            <a:pPr lvl="1"/>
            <a:endParaRPr lang="en-US" altLang="zh-CN" dirty="0"/>
          </a:p>
          <a:p>
            <a:r>
              <a:rPr lang="en-US" altLang="zh-CN" dirty="0" err="1"/>
              <a:t>Zpool</a:t>
            </a:r>
            <a:r>
              <a:rPr lang="en-US" altLang="zh-CN" dirty="0"/>
              <a:t>	1.56PiB</a:t>
            </a:r>
            <a:r>
              <a:rPr lang="zh-CN" altLang="en-US" dirty="0"/>
              <a:t>（</a:t>
            </a:r>
            <a:r>
              <a:rPr lang="en-US" altLang="zh-CN" dirty="0"/>
              <a:t>1.76PB-&gt;PiB</a:t>
            </a:r>
            <a:r>
              <a:rPr lang="zh-CN" altLang="en-US" dirty="0"/>
              <a:t>）</a:t>
            </a:r>
            <a:endParaRPr lang="en-US" altLang="zh-CN" dirty="0"/>
          </a:p>
          <a:p>
            <a:r>
              <a:rPr lang="en-US" altLang="zh-CN" dirty="0"/>
              <a:t>ZFS	1.10PiB</a:t>
            </a:r>
            <a:r>
              <a:rPr lang="zh-CN" altLang="en-US" dirty="0"/>
              <a:t>（</a:t>
            </a:r>
            <a:r>
              <a:rPr lang="en-US" altLang="zh-CN" dirty="0"/>
              <a:t>1.56*8/11=1.13</a:t>
            </a:r>
            <a:r>
              <a:rPr lang="zh-CN" altLang="en-US" dirty="0"/>
              <a:t>）</a:t>
            </a:r>
            <a:endParaRPr lang="en-US" altLang="zh-CN" dirty="0"/>
          </a:p>
          <a:p>
            <a:pPr lvl="1"/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34378B2-3FD3-4E9F-BEB8-BCF3E534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34</a:t>
            </a:fld>
            <a:endParaRPr lang="en-US" altLang="zh-CN"/>
          </a:p>
        </p:txBody>
      </p:sp>
      <p:pic>
        <p:nvPicPr>
          <p:cNvPr id="10" name="图片 9" descr="电子器材&#10;&#10;中度可信度描述已自动生成">
            <a:extLst>
              <a:ext uri="{FF2B5EF4-FFF2-40B4-BE49-F238E27FC236}">
                <a16:creationId xmlns:a16="http://schemas.microsoft.com/office/drawing/2014/main" id="{14A7E88B-90CE-4641-9186-A74D4F94A0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00" r="15112" b="13704"/>
          <a:stretch/>
        </p:blipFill>
        <p:spPr>
          <a:xfrm>
            <a:off x="6893560" y="1479705"/>
            <a:ext cx="4945588" cy="430292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76DFD600-1172-4CE8-B539-69FAAC9FE2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23" y="5137113"/>
            <a:ext cx="4159464" cy="1479626"/>
          </a:xfrm>
          <a:prstGeom prst="rect">
            <a:avLst/>
          </a:prstGeom>
        </p:spPr>
      </p:pic>
      <p:sp>
        <p:nvSpPr>
          <p:cNvPr id="7" name="内容占位符 2">
            <a:extLst>
              <a:ext uri="{FF2B5EF4-FFF2-40B4-BE49-F238E27FC236}">
                <a16:creationId xmlns:a16="http://schemas.microsoft.com/office/drawing/2014/main" id="{0C89195A-FFBE-31FF-CBB1-0C7E4E92DA33}"/>
              </a:ext>
            </a:extLst>
          </p:cNvPr>
          <p:cNvSpPr txBox="1">
            <a:spLocks/>
          </p:cNvSpPr>
          <p:nvPr/>
        </p:nvSpPr>
        <p:spPr bwMode="auto">
          <a:xfrm>
            <a:off x="6893560" y="5876926"/>
            <a:ext cx="3302000" cy="61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47663" indent="-447663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888978" indent="-439728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¡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 marL="1293781" indent="-40321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 marL="1681121" indent="-385753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5000"/>
              <a:buFont typeface="Wingdings" pitchFamily="2" charset="2"/>
              <a:buChar char="¡"/>
              <a:defRPr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 marL="2070048" indent="-387341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  <a:lvl6pPr marL="2527237" indent="-387341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84425" indent="-387341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41614" indent="-387341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98803" indent="-387341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n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1200"/>
              </a:spcBef>
              <a:buNone/>
            </a:pPr>
            <a:r>
              <a:rPr lang="en-US" altLang="zh-CN" sz="2400" kern="0" dirty="0"/>
              <a:t>Optane</a:t>
            </a:r>
            <a:r>
              <a:rPr lang="zh-CN" altLang="en-US" sz="2400" kern="0" dirty="0"/>
              <a:t>：</a:t>
            </a:r>
            <a:r>
              <a:rPr lang="en-US" altLang="zh-CN" sz="2400" kern="0" dirty="0"/>
              <a:t>ARC</a:t>
            </a:r>
            <a:r>
              <a:rPr lang="zh-CN" altLang="en-US" sz="2400" kern="0" dirty="0"/>
              <a:t>、</a:t>
            </a:r>
            <a:r>
              <a:rPr lang="en-US" altLang="zh-CN" sz="2400" kern="0" dirty="0"/>
              <a:t>ZIL</a:t>
            </a:r>
          </a:p>
        </p:txBody>
      </p:sp>
    </p:spTree>
    <p:extLst>
      <p:ext uri="{BB962C8B-B14F-4D97-AF65-F5344CB8AC3E}">
        <p14:creationId xmlns:p14="http://schemas.microsoft.com/office/powerpoint/2010/main" val="5269855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9DD7F7-CF0A-6B90-1929-1AEBF084A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云盘</a:t>
            </a:r>
          </a:p>
        </p:txBody>
      </p:sp>
      <p:grpSp>
        <p:nvGrpSpPr>
          <p:cNvPr id="350" name="组合 349">
            <a:extLst>
              <a:ext uri="{FF2B5EF4-FFF2-40B4-BE49-F238E27FC236}">
                <a16:creationId xmlns:a16="http://schemas.microsoft.com/office/drawing/2014/main" id="{EF4B317F-C7AF-B088-5B4B-484761E20612}"/>
              </a:ext>
            </a:extLst>
          </p:cNvPr>
          <p:cNvGrpSpPr/>
          <p:nvPr/>
        </p:nvGrpSpPr>
        <p:grpSpPr>
          <a:xfrm>
            <a:off x="4514845" y="2602922"/>
            <a:ext cx="7580393" cy="4182338"/>
            <a:chOff x="225686" y="1246907"/>
            <a:chExt cx="11589002" cy="5527963"/>
          </a:xfrm>
        </p:grpSpPr>
        <p:sp>
          <p:nvSpPr>
            <p:cNvPr id="262" name="矩形: 圆角 261">
              <a:extLst>
                <a:ext uri="{FF2B5EF4-FFF2-40B4-BE49-F238E27FC236}">
                  <a16:creationId xmlns:a16="http://schemas.microsoft.com/office/drawing/2014/main" id="{3F6AC445-6D5D-E445-FB09-D450CEEAF819}"/>
                </a:ext>
              </a:extLst>
            </p:cNvPr>
            <p:cNvSpPr/>
            <p:nvPr/>
          </p:nvSpPr>
          <p:spPr>
            <a:xfrm>
              <a:off x="3117753" y="1318370"/>
              <a:ext cx="1337619" cy="383059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用户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3" name="矩形: 圆角 262">
              <a:extLst>
                <a:ext uri="{FF2B5EF4-FFF2-40B4-BE49-F238E27FC236}">
                  <a16:creationId xmlns:a16="http://schemas.microsoft.com/office/drawing/2014/main" id="{9A2223BA-911B-E1A2-3E55-2425B27F35E8}"/>
                </a:ext>
              </a:extLst>
            </p:cNvPr>
            <p:cNvSpPr/>
            <p:nvPr/>
          </p:nvSpPr>
          <p:spPr>
            <a:xfrm>
              <a:off x="3116983" y="2335303"/>
              <a:ext cx="1337619" cy="383059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…………</a:t>
              </a:r>
            </a:p>
          </p:txBody>
        </p:sp>
        <p:sp>
          <p:nvSpPr>
            <p:cNvPr id="264" name="矩形: 圆角 263">
              <a:extLst>
                <a:ext uri="{FF2B5EF4-FFF2-40B4-BE49-F238E27FC236}">
                  <a16:creationId xmlns:a16="http://schemas.microsoft.com/office/drawing/2014/main" id="{950CB9ED-12DC-A6A5-CC69-CEACCB62881D}"/>
                </a:ext>
              </a:extLst>
            </p:cNvPr>
            <p:cNvSpPr/>
            <p:nvPr/>
          </p:nvSpPr>
          <p:spPr>
            <a:xfrm>
              <a:off x="4665247" y="3573905"/>
              <a:ext cx="2376000" cy="315098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Web LB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5" name="矩形: 圆角 264">
              <a:extLst>
                <a:ext uri="{FF2B5EF4-FFF2-40B4-BE49-F238E27FC236}">
                  <a16:creationId xmlns:a16="http://schemas.microsoft.com/office/drawing/2014/main" id="{AC40333B-8B7E-F50B-76B5-36166D5B521C}"/>
                </a:ext>
              </a:extLst>
            </p:cNvPr>
            <p:cNvSpPr/>
            <p:nvPr/>
          </p:nvSpPr>
          <p:spPr>
            <a:xfrm>
              <a:off x="1605119" y="4131855"/>
              <a:ext cx="1495168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前端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6" name="矩形: 圆角 265">
              <a:extLst>
                <a:ext uri="{FF2B5EF4-FFF2-40B4-BE49-F238E27FC236}">
                  <a16:creationId xmlns:a16="http://schemas.microsoft.com/office/drawing/2014/main" id="{73DAE5E5-F110-9851-3C8C-72C63A9FD345}"/>
                </a:ext>
              </a:extLst>
            </p:cNvPr>
            <p:cNvSpPr/>
            <p:nvPr/>
          </p:nvSpPr>
          <p:spPr>
            <a:xfrm>
              <a:off x="5098016" y="4131855"/>
              <a:ext cx="1512000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……6……</a:t>
              </a:r>
            </a:p>
          </p:txBody>
        </p:sp>
        <p:sp>
          <p:nvSpPr>
            <p:cNvPr id="267" name="矩形: 圆角 266">
              <a:extLst>
                <a:ext uri="{FF2B5EF4-FFF2-40B4-BE49-F238E27FC236}">
                  <a16:creationId xmlns:a16="http://schemas.microsoft.com/office/drawing/2014/main" id="{DFAD90C3-537F-9208-D366-489103FA802A}"/>
                </a:ext>
              </a:extLst>
            </p:cNvPr>
            <p:cNvSpPr/>
            <p:nvPr/>
          </p:nvSpPr>
          <p:spPr>
            <a:xfrm>
              <a:off x="8609718" y="4131855"/>
              <a:ext cx="1495168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前端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68" name="直接连接符 267">
              <a:extLst>
                <a:ext uri="{FF2B5EF4-FFF2-40B4-BE49-F238E27FC236}">
                  <a16:creationId xmlns:a16="http://schemas.microsoft.com/office/drawing/2014/main" id="{1C96466C-D54F-B6DE-704E-8BFDC9333F85}"/>
                </a:ext>
              </a:extLst>
            </p:cNvPr>
            <p:cNvCxnSpPr>
              <a:cxnSpLocks/>
              <a:stCxn id="262" idx="3"/>
              <a:endCxn id="291" idx="1"/>
            </p:cNvCxnSpPr>
            <p:nvPr/>
          </p:nvCxnSpPr>
          <p:spPr>
            <a:xfrm>
              <a:off x="4455372" y="1509900"/>
              <a:ext cx="695875" cy="731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69" name="直接连接符 268">
              <a:extLst>
                <a:ext uri="{FF2B5EF4-FFF2-40B4-BE49-F238E27FC236}">
                  <a16:creationId xmlns:a16="http://schemas.microsoft.com/office/drawing/2014/main" id="{AB9F8D2B-26EB-F316-7657-961C00ACC8A9}"/>
                </a:ext>
              </a:extLst>
            </p:cNvPr>
            <p:cNvCxnSpPr>
              <a:cxnSpLocks/>
              <a:stCxn id="263" idx="3"/>
              <a:endCxn id="291" idx="1"/>
            </p:cNvCxnSpPr>
            <p:nvPr/>
          </p:nvCxnSpPr>
          <p:spPr>
            <a:xfrm flipV="1">
              <a:off x="4454602" y="1517211"/>
              <a:ext cx="696645" cy="1009622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0" name="直接连接符 269">
              <a:extLst>
                <a:ext uri="{FF2B5EF4-FFF2-40B4-BE49-F238E27FC236}">
                  <a16:creationId xmlns:a16="http://schemas.microsoft.com/office/drawing/2014/main" id="{2528A124-0742-603B-FBF6-1882A302C3ED}"/>
                </a:ext>
              </a:extLst>
            </p:cNvPr>
            <p:cNvCxnSpPr>
              <a:cxnSpLocks/>
              <a:stCxn id="264" idx="2"/>
              <a:endCxn id="265" idx="0"/>
            </p:cNvCxnSpPr>
            <p:nvPr/>
          </p:nvCxnSpPr>
          <p:spPr>
            <a:xfrm flipH="1">
              <a:off x="2352703" y="3889003"/>
              <a:ext cx="3500544" cy="242852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71" name="直接连接符 270">
              <a:extLst>
                <a:ext uri="{FF2B5EF4-FFF2-40B4-BE49-F238E27FC236}">
                  <a16:creationId xmlns:a16="http://schemas.microsoft.com/office/drawing/2014/main" id="{8760E5BB-A7A8-7E5B-C909-A315080F58D1}"/>
                </a:ext>
              </a:extLst>
            </p:cNvPr>
            <p:cNvCxnSpPr>
              <a:cxnSpLocks/>
              <a:stCxn id="267" idx="2"/>
              <a:endCxn id="302" idx="0"/>
            </p:cNvCxnSpPr>
            <p:nvPr/>
          </p:nvCxnSpPr>
          <p:spPr>
            <a:xfrm flipH="1">
              <a:off x="2352062" y="4672462"/>
              <a:ext cx="7005240" cy="113195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72" name="直接连接符 271">
              <a:extLst>
                <a:ext uri="{FF2B5EF4-FFF2-40B4-BE49-F238E27FC236}">
                  <a16:creationId xmlns:a16="http://schemas.microsoft.com/office/drawing/2014/main" id="{C5CAA333-41E2-6EFE-6B4C-A7255D7DEC76}"/>
                </a:ext>
              </a:extLst>
            </p:cNvPr>
            <p:cNvCxnSpPr>
              <a:cxnSpLocks/>
              <a:stCxn id="264" idx="2"/>
              <a:endCxn id="266" idx="0"/>
            </p:cNvCxnSpPr>
            <p:nvPr/>
          </p:nvCxnSpPr>
          <p:spPr>
            <a:xfrm>
              <a:off x="5853247" y="3889003"/>
              <a:ext cx="769" cy="242852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73" name="直接连接符 272">
              <a:extLst>
                <a:ext uri="{FF2B5EF4-FFF2-40B4-BE49-F238E27FC236}">
                  <a16:creationId xmlns:a16="http://schemas.microsoft.com/office/drawing/2014/main" id="{C93DAED0-71B8-EF97-56E7-B6DC64656D2D}"/>
                </a:ext>
              </a:extLst>
            </p:cNvPr>
            <p:cNvCxnSpPr>
              <a:cxnSpLocks/>
              <a:stCxn id="264" idx="2"/>
              <a:endCxn id="267" idx="0"/>
            </p:cNvCxnSpPr>
            <p:nvPr/>
          </p:nvCxnSpPr>
          <p:spPr>
            <a:xfrm>
              <a:off x="5853247" y="3889003"/>
              <a:ext cx="3504055" cy="242852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74" name="直接连接符 273">
              <a:extLst>
                <a:ext uri="{FF2B5EF4-FFF2-40B4-BE49-F238E27FC236}">
                  <a16:creationId xmlns:a16="http://schemas.microsoft.com/office/drawing/2014/main" id="{04E0FA52-F1E1-0781-9C30-0568305FF1F9}"/>
                </a:ext>
              </a:extLst>
            </p:cNvPr>
            <p:cNvCxnSpPr>
              <a:cxnSpLocks/>
              <a:stCxn id="266" idx="2"/>
              <a:endCxn id="302" idx="0"/>
            </p:cNvCxnSpPr>
            <p:nvPr/>
          </p:nvCxnSpPr>
          <p:spPr>
            <a:xfrm flipH="1">
              <a:off x="2352062" y="4672462"/>
              <a:ext cx="3501954" cy="113195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75" name="直接连接符 274">
              <a:extLst>
                <a:ext uri="{FF2B5EF4-FFF2-40B4-BE49-F238E27FC236}">
                  <a16:creationId xmlns:a16="http://schemas.microsoft.com/office/drawing/2014/main" id="{046666BB-8DD1-8E7A-4AAC-A62BD583678F}"/>
                </a:ext>
              </a:extLst>
            </p:cNvPr>
            <p:cNvCxnSpPr>
              <a:cxnSpLocks/>
              <a:stCxn id="265" idx="2"/>
              <a:endCxn id="302" idx="0"/>
            </p:cNvCxnSpPr>
            <p:nvPr/>
          </p:nvCxnSpPr>
          <p:spPr>
            <a:xfrm flipH="1">
              <a:off x="2352062" y="4672462"/>
              <a:ext cx="641" cy="113195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276" name="矩形: 圆角 275">
              <a:extLst>
                <a:ext uri="{FF2B5EF4-FFF2-40B4-BE49-F238E27FC236}">
                  <a16:creationId xmlns:a16="http://schemas.microsoft.com/office/drawing/2014/main" id="{3F293703-EF7B-A5A6-E428-94F8C40BD53A}"/>
                </a:ext>
              </a:extLst>
            </p:cNvPr>
            <p:cNvSpPr/>
            <p:nvPr/>
          </p:nvSpPr>
          <p:spPr>
            <a:xfrm>
              <a:off x="225687" y="6462147"/>
              <a:ext cx="1368000" cy="312408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MariaDB1</a:t>
              </a:r>
            </a:p>
          </p:txBody>
        </p:sp>
        <p:sp>
          <p:nvSpPr>
            <p:cNvPr id="277" name="矩形: 圆角 276">
              <a:extLst>
                <a:ext uri="{FF2B5EF4-FFF2-40B4-BE49-F238E27FC236}">
                  <a16:creationId xmlns:a16="http://schemas.microsoft.com/office/drawing/2014/main" id="{F181FE4A-57C3-3A3D-BFE8-4258DE036BAC}"/>
                </a:ext>
              </a:extLst>
            </p:cNvPr>
            <p:cNvSpPr/>
            <p:nvPr/>
          </p:nvSpPr>
          <p:spPr>
            <a:xfrm>
              <a:off x="1667905" y="6462462"/>
              <a:ext cx="1368000" cy="312408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MariaDB2</a:t>
              </a:r>
            </a:p>
          </p:txBody>
        </p:sp>
        <p:sp>
          <p:nvSpPr>
            <p:cNvPr id="278" name="矩形: 圆角 277">
              <a:extLst>
                <a:ext uri="{FF2B5EF4-FFF2-40B4-BE49-F238E27FC236}">
                  <a16:creationId xmlns:a16="http://schemas.microsoft.com/office/drawing/2014/main" id="{AA6DFFFC-7E42-C083-FC27-20C4439F3A6B}"/>
                </a:ext>
              </a:extLst>
            </p:cNvPr>
            <p:cNvSpPr/>
            <p:nvPr/>
          </p:nvSpPr>
          <p:spPr>
            <a:xfrm>
              <a:off x="3110616" y="6462147"/>
              <a:ext cx="1368000" cy="312722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MariaDB3</a:t>
              </a:r>
            </a:p>
          </p:txBody>
        </p:sp>
        <p:sp>
          <p:nvSpPr>
            <p:cNvPr id="279" name="矩形: 圆角 278">
              <a:extLst>
                <a:ext uri="{FF2B5EF4-FFF2-40B4-BE49-F238E27FC236}">
                  <a16:creationId xmlns:a16="http://schemas.microsoft.com/office/drawing/2014/main" id="{E8137DF0-66CA-3C8F-6EB7-8672BA8BB215}"/>
                </a:ext>
              </a:extLst>
            </p:cNvPr>
            <p:cNvSpPr/>
            <p:nvPr/>
          </p:nvSpPr>
          <p:spPr>
            <a:xfrm>
              <a:off x="8259302" y="5452643"/>
              <a:ext cx="2196000" cy="315098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S3 LB</a:t>
              </a:r>
            </a:p>
          </p:txBody>
        </p:sp>
        <p:cxnSp>
          <p:nvCxnSpPr>
            <p:cNvPr id="280" name="直接连接符 279">
              <a:extLst>
                <a:ext uri="{FF2B5EF4-FFF2-40B4-BE49-F238E27FC236}">
                  <a16:creationId xmlns:a16="http://schemas.microsoft.com/office/drawing/2014/main" id="{0154A3B0-F0AA-B746-F81D-94B40E95E4FA}"/>
                </a:ext>
              </a:extLst>
            </p:cNvPr>
            <p:cNvCxnSpPr>
              <a:cxnSpLocks/>
              <a:stCxn id="267" idx="2"/>
              <a:endCxn id="279" idx="0"/>
            </p:cNvCxnSpPr>
            <p:nvPr/>
          </p:nvCxnSpPr>
          <p:spPr>
            <a:xfrm>
              <a:off x="9357302" y="4672462"/>
              <a:ext cx="0" cy="780181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81" name="直接连接符 280">
              <a:extLst>
                <a:ext uri="{FF2B5EF4-FFF2-40B4-BE49-F238E27FC236}">
                  <a16:creationId xmlns:a16="http://schemas.microsoft.com/office/drawing/2014/main" id="{FDD0FB24-4131-4202-6403-CED723F1B33C}"/>
                </a:ext>
              </a:extLst>
            </p:cNvPr>
            <p:cNvCxnSpPr>
              <a:cxnSpLocks/>
              <a:stCxn id="266" idx="2"/>
              <a:endCxn id="279" idx="0"/>
            </p:cNvCxnSpPr>
            <p:nvPr/>
          </p:nvCxnSpPr>
          <p:spPr>
            <a:xfrm>
              <a:off x="5854016" y="4672462"/>
              <a:ext cx="3503286" cy="780181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82" name="直接连接符 281">
              <a:extLst>
                <a:ext uri="{FF2B5EF4-FFF2-40B4-BE49-F238E27FC236}">
                  <a16:creationId xmlns:a16="http://schemas.microsoft.com/office/drawing/2014/main" id="{48372D49-3C10-A7AD-20C4-3F46931E072D}"/>
                </a:ext>
              </a:extLst>
            </p:cNvPr>
            <p:cNvCxnSpPr>
              <a:cxnSpLocks/>
              <a:stCxn id="265" idx="2"/>
              <a:endCxn id="279" idx="0"/>
            </p:cNvCxnSpPr>
            <p:nvPr/>
          </p:nvCxnSpPr>
          <p:spPr>
            <a:xfrm>
              <a:off x="2352703" y="4672462"/>
              <a:ext cx="7004599" cy="780181"/>
            </a:xfrm>
            <a:prstGeom prst="line">
              <a:avLst/>
            </a:prstGeom>
            <a:solidFill>
              <a:srgbClr val="FFC000"/>
            </a:solidFill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283" name="矩形: 圆角 282">
              <a:extLst>
                <a:ext uri="{FF2B5EF4-FFF2-40B4-BE49-F238E27FC236}">
                  <a16:creationId xmlns:a16="http://schemas.microsoft.com/office/drawing/2014/main" id="{35F7346E-768A-237F-2545-0E39DAC84445}"/>
                </a:ext>
              </a:extLst>
            </p:cNvPr>
            <p:cNvSpPr/>
            <p:nvPr/>
          </p:nvSpPr>
          <p:spPr>
            <a:xfrm>
              <a:off x="7228057" y="6117137"/>
              <a:ext cx="1368000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对象存储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4" name="矩形: 圆角 283">
              <a:extLst>
                <a:ext uri="{FF2B5EF4-FFF2-40B4-BE49-F238E27FC236}">
                  <a16:creationId xmlns:a16="http://schemas.microsoft.com/office/drawing/2014/main" id="{052F440A-33EC-8E2D-0BD4-4DE452DF8C70}"/>
                </a:ext>
              </a:extLst>
            </p:cNvPr>
            <p:cNvSpPr/>
            <p:nvPr/>
          </p:nvSpPr>
          <p:spPr>
            <a:xfrm>
              <a:off x="8673302" y="6117137"/>
              <a:ext cx="1368000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……6……</a:t>
              </a:r>
            </a:p>
          </p:txBody>
        </p:sp>
        <p:sp>
          <p:nvSpPr>
            <p:cNvPr id="285" name="矩形: 圆角 284">
              <a:extLst>
                <a:ext uri="{FF2B5EF4-FFF2-40B4-BE49-F238E27FC236}">
                  <a16:creationId xmlns:a16="http://schemas.microsoft.com/office/drawing/2014/main" id="{062F64EB-1D92-A9F6-9065-62AF09EC449E}"/>
                </a:ext>
              </a:extLst>
            </p:cNvPr>
            <p:cNvSpPr/>
            <p:nvPr/>
          </p:nvSpPr>
          <p:spPr>
            <a:xfrm>
              <a:off x="10120976" y="6117136"/>
              <a:ext cx="1368000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对象存储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86" name="直接连接符 285">
              <a:extLst>
                <a:ext uri="{FF2B5EF4-FFF2-40B4-BE49-F238E27FC236}">
                  <a16:creationId xmlns:a16="http://schemas.microsoft.com/office/drawing/2014/main" id="{10E09F9D-BBB9-E2D9-7A69-0DAC506E9287}"/>
                </a:ext>
              </a:extLst>
            </p:cNvPr>
            <p:cNvCxnSpPr>
              <a:cxnSpLocks/>
              <a:stCxn id="279" idx="2"/>
              <a:endCxn id="284" idx="0"/>
            </p:cNvCxnSpPr>
            <p:nvPr/>
          </p:nvCxnSpPr>
          <p:spPr>
            <a:xfrm>
              <a:off x="9357302" y="5767741"/>
              <a:ext cx="0" cy="349396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87" name="直接连接符 286">
              <a:extLst>
                <a:ext uri="{FF2B5EF4-FFF2-40B4-BE49-F238E27FC236}">
                  <a16:creationId xmlns:a16="http://schemas.microsoft.com/office/drawing/2014/main" id="{7A1D908B-B967-EBAA-F8DD-74014F306DB8}"/>
                </a:ext>
              </a:extLst>
            </p:cNvPr>
            <p:cNvCxnSpPr>
              <a:cxnSpLocks/>
              <a:stCxn id="279" idx="2"/>
              <a:endCxn id="285" idx="0"/>
            </p:cNvCxnSpPr>
            <p:nvPr/>
          </p:nvCxnSpPr>
          <p:spPr>
            <a:xfrm>
              <a:off x="9357302" y="5767741"/>
              <a:ext cx="1447674" cy="349395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288" name="直接连接符 287">
              <a:extLst>
                <a:ext uri="{FF2B5EF4-FFF2-40B4-BE49-F238E27FC236}">
                  <a16:creationId xmlns:a16="http://schemas.microsoft.com/office/drawing/2014/main" id="{8C7E1138-5A0A-9474-DE40-7D067A2CAB2B}"/>
                </a:ext>
              </a:extLst>
            </p:cNvPr>
            <p:cNvCxnSpPr>
              <a:cxnSpLocks/>
              <a:stCxn id="279" idx="2"/>
              <a:endCxn id="283" idx="0"/>
            </p:cNvCxnSpPr>
            <p:nvPr/>
          </p:nvCxnSpPr>
          <p:spPr>
            <a:xfrm flipH="1">
              <a:off x="7912057" y="5767741"/>
              <a:ext cx="1445245" cy="349396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289" name="矩形: 圆角 288">
              <a:extLst>
                <a:ext uri="{FF2B5EF4-FFF2-40B4-BE49-F238E27FC236}">
                  <a16:creationId xmlns:a16="http://schemas.microsoft.com/office/drawing/2014/main" id="{80BAD119-37A7-19E2-CB9F-D201D308DFFB}"/>
                </a:ext>
              </a:extLst>
            </p:cNvPr>
            <p:cNvSpPr/>
            <p:nvPr/>
          </p:nvSpPr>
          <p:spPr>
            <a:xfrm>
              <a:off x="3116982" y="2841930"/>
              <a:ext cx="1337619" cy="383059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用户</a:t>
              </a:r>
              <a:endPara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90" name="直接连接符 289">
              <a:extLst>
                <a:ext uri="{FF2B5EF4-FFF2-40B4-BE49-F238E27FC236}">
                  <a16:creationId xmlns:a16="http://schemas.microsoft.com/office/drawing/2014/main" id="{37DB99B7-4BAC-A6EF-19D3-57627A63CD00}"/>
                </a:ext>
              </a:extLst>
            </p:cNvPr>
            <p:cNvCxnSpPr>
              <a:cxnSpLocks/>
              <a:stCxn id="289" idx="3"/>
              <a:endCxn id="291" idx="1"/>
            </p:cNvCxnSpPr>
            <p:nvPr/>
          </p:nvCxnSpPr>
          <p:spPr>
            <a:xfrm flipV="1">
              <a:off x="4454601" y="1517211"/>
              <a:ext cx="696646" cy="1516249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291" name="矩形: 圆角 290">
              <a:extLst>
                <a:ext uri="{FF2B5EF4-FFF2-40B4-BE49-F238E27FC236}">
                  <a16:creationId xmlns:a16="http://schemas.microsoft.com/office/drawing/2014/main" id="{9D44933A-417E-FE24-ACA4-58204A05DAD2}"/>
                </a:ext>
              </a:extLst>
            </p:cNvPr>
            <p:cNvSpPr/>
            <p:nvPr/>
          </p:nvSpPr>
          <p:spPr>
            <a:xfrm>
              <a:off x="5151247" y="1359662"/>
              <a:ext cx="1404000" cy="315098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NGFW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2" name="矩形: 圆角 291">
              <a:extLst>
                <a:ext uri="{FF2B5EF4-FFF2-40B4-BE49-F238E27FC236}">
                  <a16:creationId xmlns:a16="http://schemas.microsoft.com/office/drawing/2014/main" id="{C2C7F17C-D82E-678A-0A9A-782930228930}"/>
                </a:ext>
              </a:extLst>
            </p:cNvPr>
            <p:cNvSpPr/>
            <p:nvPr/>
          </p:nvSpPr>
          <p:spPr>
            <a:xfrm>
              <a:off x="5152016" y="1913223"/>
              <a:ext cx="702000" cy="315098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lvl="0" algn="ctr">
                <a:defRPr/>
              </a:pPr>
              <a:r>
                <a:rPr lang="en-US" altLang="zh-CN" sz="1200" kern="0" dirty="0">
                  <a:solidFill>
                    <a:prstClr val="white"/>
                  </a:solidFill>
                  <a:latin typeface="等线" panose="020F0502020204030204"/>
                  <a:ea typeface="等线" panose="02010600030101010101" pitchFamily="2" charset="-122"/>
                </a:rPr>
                <a:t>WFA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3" name="矩形: 圆角 292">
              <a:extLst>
                <a:ext uri="{FF2B5EF4-FFF2-40B4-BE49-F238E27FC236}">
                  <a16:creationId xmlns:a16="http://schemas.microsoft.com/office/drawing/2014/main" id="{20DB6A95-1AB8-8F0B-9DF2-AF78FDECCD45}"/>
                </a:ext>
              </a:extLst>
            </p:cNvPr>
            <p:cNvSpPr/>
            <p:nvPr/>
          </p:nvSpPr>
          <p:spPr>
            <a:xfrm>
              <a:off x="5152016" y="2468982"/>
              <a:ext cx="1404000" cy="315098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SW1-SW2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4" name="矩形: 圆角 293">
              <a:extLst>
                <a:ext uri="{FF2B5EF4-FFF2-40B4-BE49-F238E27FC236}">
                  <a16:creationId xmlns:a16="http://schemas.microsoft.com/office/drawing/2014/main" id="{CF4F4FA3-5416-13E0-9548-63CCBA216AA6}"/>
                </a:ext>
              </a:extLst>
            </p:cNvPr>
            <p:cNvSpPr/>
            <p:nvPr/>
          </p:nvSpPr>
          <p:spPr>
            <a:xfrm>
              <a:off x="5152016" y="3024867"/>
              <a:ext cx="1404000" cy="315098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LB1-LB2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295" name="直接连接符 294">
              <a:extLst>
                <a:ext uri="{FF2B5EF4-FFF2-40B4-BE49-F238E27FC236}">
                  <a16:creationId xmlns:a16="http://schemas.microsoft.com/office/drawing/2014/main" id="{F57A5AF9-E4AA-529A-C83E-6DABDEACCC2F}"/>
                </a:ext>
              </a:extLst>
            </p:cNvPr>
            <p:cNvCxnSpPr>
              <a:cxnSpLocks/>
              <a:endCxn id="292" idx="0"/>
            </p:cNvCxnSpPr>
            <p:nvPr/>
          </p:nvCxnSpPr>
          <p:spPr>
            <a:xfrm>
              <a:off x="5503016" y="1674760"/>
              <a:ext cx="0" cy="238463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6" name="直接连接符 295">
              <a:extLst>
                <a:ext uri="{FF2B5EF4-FFF2-40B4-BE49-F238E27FC236}">
                  <a16:creationId xmlns:a16="http://schemas.microsoft.com/office/drawing/2014/main" id="{BE1FB467-87FA-13CA-362C-84F2B4F1052F}"/>
                </a:ext>
              </a:extLst>
            </p:cNvPr>
            <p:cNvCxnSpPr>
              <a:cxnSpLocks/>
            </p:cNvCxnSpPr>
            <p:nvPr/>
          </p:nvCxnSpPr>
          <p:spPr>
            <a:xfrm>
              <a:off x="6189314" y="1674759"/>
              <a:ext cx="0" cy="792025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lgDash"/>
              <a:miter lim="800000"/>
            </a:ln>
            <a:effectLst/>
          </p:spPr>
        </p:cxnSp>
        <p:cxnSp>
          <p:nvCxnSpPr>
            <p:cNvPr id="297" name="直接连接符 296">
              <a:extLst>
                <a:ext uri="{FF2B5EF4-FFF2-40B4-BE49-F238E27FC236}">
                  <a16:creationId xmlns:a16="http://schemas.microsoft.com/office/drawing/2014/main" id="{E9A3DD28-8EF2-4775-51E4-209752EEB9CC}"/>
                </a:ext>
              </a:extLst>
            </p:cNvPr>
            <p:cNvCxnSpPr>
              <a:cxnSpLocks/>
              <a:stCxn id="292" idx="2"/>
            </p:cNvCxnSpPr>
            <p:nvPr/>
          </p:nvCxnSpPr>
          <p:spPr>
            <a:xfrm>
              <a:off x="5503016" y="2228321"/>
              <a:ext cx="0" cy="245519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8" name="直接连接符 297">
              <a:extLst>
                <a:ext uri="{FF2B5EF4-FFF2-40B4-BE49-F238E27FC236}">
                  <a16:creationId xmlns:a16="http://schemas.microsoft.com/office/drawing/2014/main" id="{7CA9BDCD-BBD8-E8AD-5023-91C06F15C24C}"/>
                </a:ext>
              </a:extLst>
            </p:cNvPr>
            <p:cNvCxnSpPr>
              <a:cxnSpLocks/>
              <a:stCxn id="293" idx="2"/>
              <a:endCxn id="294" idx="0"/>
            </p:cNvCxnSpPr>
            <p:nvPr/>
          </p:nvCxnSpPr>
          <p:spPr>
            <a:xfrm>
              <a:off x="5854016" y="2784080"/>
              <a:ext cx="0" cy="240787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99" name="直接连接符 298">
              <a:extLst>
                <a:ext uri="{FF2B5EF4-FFF2-40B4-BE49-F238E27FC236}">
                  <a16:creationId xmlns:a16="http://schemas.microsoft.com/office/drawing/2014/main" id="{C4FA15F5-0A03-C752-1AB3-3296CF8DC74D}"/>
                </a:ext>
              </a:extLst>
            </p:cNvPr>
            <p:cNvCxnSpPr>
              <a:cxnSpLocks/>
              <a:stCxn id="294" idx="2"/>
              <a:endCxn id="264" idx="0"/>
            </p:cNvCxnSpPr>
            <p:nvPr/>
          </p:nvCxnSpPr>
          <p:spPr>
            <a:xfrm flipH="1">
              <a:off x="5853247" y="3339965"/>
              <a:ext cx="769" cy="23394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00" name="矩形: 圆角 299">
              <a:extLst>
                <a:ext uri="{FF2B5EF4-FFF2-40B4-BE49-F238E27FC236}">
                  <a16:creationId xmlns:a16="http://schemas.microsoft.com/office/drawing/2014/main" id="{B889066C-7DFA-4086-4401-E30CCEFA1BF9}"/>
                </a:ext>
              </a:extLst>
            </p:cNvPr>
            <p:cNvSpPr/>
            <p:nvPr/>
          </p:nvSpPr>
          <p:spPr>
            <a:xfrm>
              <a:off x="9456170" y="1254277"/>
              <a:ext cx="1836000" cy="252000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NJU LDAP1</a:t>
              </a:r>
            </a:p>
          </p:txBody>
        </p:sp>
        <p:sp>
          <p:nvSpPr>
            <p:cNvPr id="301" name="矩形: 圆角 300">
              <a:extLst>
                <a:ext uri="{FF2B5EF4-FFF2-40B4-BE49-F238E27FC236}">
                  <a16:creationId xmlns:a16="http://schemas.microsoft.com/office/drawing/2014/main" id="{2BB5C6CD-57D2-F87D-89FF-A0AACE83BC6B}"/>
                </a:ext>
              </a:extLst>
            </p:cNvPr>
            <p:cNvSpPr/>
            <p:nvPr/>
          </p:nvSpPr>
          <p:spPr>
            <a:xfrm>
              <a:off x="225686" y="6132559"/>
              <a:ext cx="4252751" cy="312723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Memcached VIP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2" name="矩形: 圆角 301">
              <a:extLst>
                <a:ext uri="{FF2B5EF4-FFF2-40B4-BE49-F238E27FC236}">
                  <a16:creationId xmlns:a16="http://schemas.microsoft.com/office/drawing/2014/main" id="{38364F8C-783B-79DD-CB5E-54EDCD132DD8}"/>
                </a:ext>
              </a:extLst>
            </p:cNvPr>
            <p:cNvSpPr/>
            <p:nvPr/>
          </p:nvSpPr>
          <p:spPr>
            <a:xfrm>
              <a:off x="225686" y="5804415"/>
              <a:ext cx="4252751" cy="312722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MariaDB Cluster VIP</a:t>
              </a:r>
              <a:endParaRPr kumimoji="0" lang="zh-CN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303" name="直接连接符 302">
              <a:extLst>
                <a:ext uri="{FF2B5EF4-FFF2-40B4-BE49-F238E27FC236}">
                  <a16:creationId xmlns:a16="http://schemas.microsoft.com/office/drawing/2014/main" id="{1FE99579-4570-5134-198F-15641231BA6B}"/>
                </a:ext>
              </a:extLst>
            </p:cNvPr>
            <p:cNvCxnSpPr>
              <a:cxnSpLocks/>
              <a:stCxn id="306" idx="3"/>
              <a:endCxn id="279" idx="0"/>
            </p:cNvCxnSpPr>
            <p:nvPr/>
          </p:nvCxnSpPr>
          <p:spPr>
            <a:xfrm>
              <a:off x="1634474" y="5191583"/>
              <a:ext cx="7722828" cy="261060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304" name="直接连接符 303">
              <a:extLst>
                <a:ext uri="{FF2B5EF4-FFF2-40B4-BE49-F238E27FC236}">
                  <a16:creationId xmlns:a16="http://schemas.microsoft.com/office/drawing/2014/main" id="{1DE429CB-E261-FA11-41B5-DA8C59574882}"/>
                </a:ext>
              </a:extLst>
            </p:cNvPr>
            <p:cNvCxnSpPr>
              <a:cxnSpLocks/>
              <a:stCxn id="306" idx="3"/>
              <a:endCxn id="313" idx="0"/>
            </p:cNvCxnSpPr>
            <p:nvPr/>
          </p:nvCxnSpPr>
          <p:spPr>
            <a:xfrm>
              <a:off x="1634474" y="5191583"/>
              <a:ext cx="4218773" cy="925552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305" name="直接连接符 304">
              <a:extLst>
                <a:ext uri="{FF2B5EF4-FFF2-40B4-BE49-F238E27FC236}">
                  <a16:creationId xmlns:a16="http://schemas.microsoft.com/office/drawing/2014/main" id="{4098063F-A8A3-8051-849C-B14EB053D63E}"/>
                </a:ext>
              </a:extLst>
            </p:cNvPr>
            <p:cNvCxnSpPr>
              <a:cxnSpLocks/>
              <a:stCxn id="306" idx="3"/>
              <a:endCxn id="302" idx="0"/>
            </p:cNvCxnSpPr>
            <p:nvPr/>
          </p:nvCxnSpPr>
          <p:spPr>
            <a:xfrm>
              <a:off x="1634474" y="5191583"/>
              <a:ext cx="717588" cy="612832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306" name="矩形: 圆角 305">
              <a:extLst>
                <a:ext uri="{FF2B5EF4-FFF2-40B4-BE49-F238E27FC236}">
                  <a16:creationId xmlns:a16="http://schemas.microsoft.com/office/drawing/2014/main" id="{7CCA69D9-8B81-FB13-72D3-D2BF50BDD52C}"/>
                </a:ext>
              </a:extLst>
            </p:cNvPr>
            <p:cNvSpPr/>
            <p:nvPr/>
          </p:nvSpPr>
          <p:spPr>
            <a:xfrm>
              <a:off x="230474" y="4921583"/>
              <a:ext cx="1404000" cy="540000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后端</a:t>
              </a:r>
            </a:p>
          </p:txBody>
        </p:sp>
        <p:sp>
          <p:nvSpPr>
            <p:cNvPr id="307" name="矩形: 圆角 306">
              <a:extLst>
                <a:ext uri="{FF2B5EF4-FFF2-40B4-BE49-F238E27FC236}">
                  <a16:creationId xmlns:a16="http://schemas.microsoft.com/office/drawing/2014/main" id="{CEA0D0AA-7995-57AD-359A-684665A91C9A}"/>
                </a:ext>
              </a:extLst>
            </p:cNvPr>
            <p:cNvSpPr/>
            <p:nvPr/>
          </p:nvSpPr>
          <p:spPr>
            <a:xfrm>
              <a:off x="3116984" y="1824542"/>
              <a:ext cx="1337619" cy="383059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…………</a:t>
              </a:r>
            </a:p>
          </p:txBody>
        </p:sp>
        <p:cxnSp>
          <p:nvCxnSpPr>
            <p:cNvPr id="308" name="直接连接符 307">
              <a:extLst>
                <a:ext uri="{FF2B5EF4-FFF2-40B4-BE49-F238E27FC236}">
                  <a16:creationId xmlns:a16="http://schemas.microsoft.com/office/drawing/2014/main" id="{4F4E5825-CC5E-677F-F758-3B4CEFA88E72}"/>
                </a:ext>
              </a:extLst>
            </p:cNvPr>
            <p:cNvCxnSpPr>
              <a:cxnSpLocks/>
              <a:stCxn id="307" idx="3"/>
              <a:endCxn id="291" idx="1"/>
            </p:cNvCxnSpPr>
            <p:nvPr/>
          </p:nvCxnSpPr>
          <p:spPr>
            <a:xfrm flipV="1">
              <a:off x="4454603" y="1517211"/>
              <a:ext cx="696644" cy="49886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09" name="矩形: 圆角 308">
              <a:extLst>
                <a:ext uri="{FF2B5EF4-FFF2-40B4-BE49-F238E27FC236}">
                  <a16:creationId xmlns:a16="http://schemas.microsoft.com/office/drawing/2014/main" id="{9D1486BD-D281-AD22-4D18-74E094519825}"/>
                </a:ext>
              </a:extLst>
            </p:cNvPr>
            <p:cNvSpPr/>
            <p:nvPr/>
          </p:nvSpPr>
          <p:spPr>
            <a:xfrm>
              <a:off x="6964821" y="2355876"/>
              <a:ext cx="1575577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OnlyOffice</a:t>
              </a:r>
            </a:p>
          </p:txBody>
        </p:sp>
        <p:cxnSp>
          <p:nvCxnSpPr>
            <p:cNvPr id="310" name="直接连接符 309">
              <a:extLst>
                <a:ext uri="{FF2B5EF4-FFF2-40B4-BE49-F238E27FC236}">
                  <a16:creationId xmlns:a16="http://schemas.microsoft.com/office/drawing/2014/main" id="{4929F056-85F0-7D09-D4E4-D073BA60BD1B}"/>
                </a:ext>
              </a:extLst>
            </p:cNvPr>
            <p:cNvCxnSpPr>
              <a:cxnSpLocks/>
              <a:stCxn id="293" idx="3"/>
              <a:endCxn id="309" idx="1"/>
            </p:cNvCxnSpPr>
            <p:nvPr/>
          </p:nvCxnSpPr>
          <p:spPr>
            <a:xfrm flipV="1">
              <a:off x="6556016" y="2626180"/>
              <a:ext cx="408805" cy="35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11" name="矩形: 圆角 310">
              <a:extLst>
                <a:ext uri="{FF2B5EF4-FFF2-40B4-BE49-F238E27FC236}">
                  <a16:creationId xmlns:a16="http://schemas.microsoft.com/office/drawing/2014/main" id="{60A5970C-5ADB-D867-DDEF-3663694C1FFD}"/>
                </a:ext>
              </a:extLst>
            </p:cNvPr>
            <p:cNvSpPr/>
            <p:nvPr/>
          </p:nvSpPr>
          <p:spPr>
            <a:xfrm>
              <a:off x="8700237" y="3183329"/>
              <a:ext cx="1570676" cy="319023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HPC LDAP LB</a:t>
              </a:r>
            </a:p>
          </p:txBody>
        </p:sp>
        <p:cxnSp>
          <p:nvCxnSpPr>
            <p:cNvPr id="312" name="直接连接符 311">
              <a:extLst>
                <a:ext uri="{FF2B5EF4-FFF2-40B4-BE49-F238E27FC236}">
                  <a16:creationId xmlns:a16="http://schemas.microsoft.com/office/drawing/2014/main" id="{970FD2C0-68EE-BDF2-897C-810CB02ED758}"/>
                </a:ext>
              </a:extLst>
            </p:cNvPr>
            <p:cNvCxnSpPr>
              <a:cxnSpLocks/>
              <a:stCxn id="294" idx="3"/>
              <a:endCxn id="311" idx="1"/>
            </p:cNvCxnSpPr>
            <p:nvPr/>
          </p:nvCxnSpPr>
          <p:spPr>
            <a:xfrm>
              <a:off x="6556016" y="3182416"/>
              <a:ext cx="2144221" cy="160425"/>
            </a:xfrm>
            <a:prstGeom prst="line">
              <a:avLst/>
            </a:prstGeom>
            <a:noFill/>
            <a:ln w="19050" cap="flat" cmpd="sng" algn="ctr">
              <a:solidFill>
                <a:srgbClr val="ED7D31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313" name="矩形: 圆角 312">
              <a:extLst>
                <a:ext uri="{FF2B5EF4-FFF2-40B4-BE49-F238E27FC236}">
                  <a16:creationId xmlns:a16="http://schemas.microsoft.com/office/drawing/2014/main" id="{98CBF534-0A95-83C6-2002-8A86CBCE8AE5}"/>
                </a:ext>
              </a:extLst>
            </p:cNvPr>
            <p:cNvSpPr/>
            <p:nvPr/>
          </p:nvSpPr>
          <p:spPr>
            <a:xfrm>
              <a:off x="5097247" y="6117135"/>
              <a:ext cx="1512000" cy="54060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Elasticsearch</a:t>
              </a:r>
            </a:p>
          </p:txBody>
        </p:sp>
        <p:cxnSp>
          <p:nvCxnSpPr>
            <p:cNvPr id="314" name="直接连接符 313">
              <a:extLst>
                <a:ext uri="{FF2B5EF4-FFF2-40B4-BE49-F238E27FC236}">
                  <a16:creationId xmlns:a16="http://schemas.microsoft.com/office/drawing/2014/main" id="{4BC4D4F3-8281-3F4C-A730-E6DF351D7CB7}"/>
                </a:ext>
              </a:extLst>
            </p:cNvPr>
            <p:cNvCxnSpPr>
              <a:cxnSpLocks/>
              <a:stCxn id="267" idx="2"/>
              <a:endCxn id="313" idx="0"/>
            </p:cNvCxnSpPr>
            <p:nvPr/>
          </p:nvCxnSpPr>
          <p:spPr>
            <a:xfrm flipH="1">
              <a:off x="5853247" y="4672462"/>
              <a:ext cx="3504055" cy="144467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315" name="直接连接符 314">
              <a:extLst>
                <a:ext uri="{FF2B5EF4-FFF2-40B4-BE49-F238E27FC236}">
                  <a16:creationId xmlns:a16="http://schemas.microsoft.com/office/drawing/2014/main" id="{82496924-1B0B-5B03-F414-CCBF9D632BEB}"/>
                </a:ext>
              </a:extLst>
            </p:cNvPr>
            <p:cNvCxnSpPr>
              <a:cxnSpLocks/>
              <a:stCxn id="266" idx="2"/>
              <a:endCxn id="313" idx="0"/>
            </p:cNvCxnSpPr>
            <p:nvPr/>
          </p:nvCxnSpPr>
          <p:spPr>
            <a:xfrm flipH="1">
              <a:off x="5853247" y="4672462"/>
              <a:ext cx="769" cy="144467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cxnSp>
          <p:nvCxnSpPr>
            <p:cNvPr id="316" name="直接连接符 315">
              <a:extLst>
                <a:ext uri="{FF2B5EF4-FFF2-40B4-BE49-F238E27FC236}">
                  <a16:creationId xmlns:a16="http://schemas.microsoft.com/office/drawing/2014/main" id="{A82DFC32-D402-528C-1F3B-4B89AA86999F}"/>
                </a:ext>
              </a:extLst>
            </p:cNvPr>
            <p:cNvCxnSpPr>
              <a:cxnSpLocks/>
              <a:stCxn id="265" idx="2"/>
              <a:endCxn id="313" idx="0"/>
            </p:cNvCxnSpPr>
            <p:nvPr/>
          </p:nvCxnSpPr>
          <p:spPr>
            <a:xfrm>
              <a:off x="2352703" y="4672462"/>
              <a:ext cx="3500544" cy="1444673"/>
            </a:xfrm>
            <a:prstGeom prst="line">
              <a:avLst/>
            </a:prstGeom>
            <a:noFill/>
            <a:ln w="19050" cap="flat" cmpd="sng" algn="ctr">
              <a:solidFill>
                <a:srgbClr val="C00000"/>
              </a:solidFill>
              <a:prstDash val="solid"/>
              <a:miter lim="800000"/>
            </a:ln>
            <a:effectLst/>
          </p:spPr>
        </p:cxnSp>
        <p:sp>
          <p:nvSpPr>
            <p:cNvPr id="317" name="矩形: 圆角 316">
              <a:extLst>
                <a:ext uri="{FF2B5EF4-FFF2-40B4-BE49-F238E27FC236}">
                  <a16:creationId xmlns:a16="http://schemas.microsoft.com/office/drawing/2014/main" id="{0B1BEDA1-BE44-CB02-5B46-16A2DC25F8F7}"/>
                </a:ext>
              </a:extLst>
            </p:cNvPr>
            <p:cNvSpPr/>
            <p:nvPr/>
          </p:nvSpPr>
          <p:spPr>
            <a:xfrm>
              <a:off x="9499163" y="3570926"/>
              <a:ext cx="2315525" cy="318077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HPC LDAP2</a:t>
              </a:r>
            </a:p>
          </p:txBody>
        </p:sp>
        <p:sp>
          <p:nvSpPr>
            <p:cNvPr id="318" name="矩形: 圆角 317">
              <a:extLst>
                <a:ext uri="{FF2B5EF4-FFF2-40B4-BE49-F238E27FC236}">
                  <a16:creationId xmlns:a16="http://schemas.microsoft.com/office/drawing/2014/main" id="{8BAEAE13-1444-495E-C105-B750F65E8C79}"/>
                </a:ext>
              </a:extLst>
            </p:cNvPr>
            <p:cNvSpPr/>
            <p:nvPr/>
          </p:nvSpPr>
          <p:spPr>
            <a:xfrm>
              <a:off x="7154738" y="3571039"/>
              <a:ext cx="2314800" cy="316800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HPC LDAP1</a:t>
              </a:r>
            </a:p>
          </p:txBody>
        </p:sp>
        <p:sp>
          <p:nvSpPr>
            <p:cNvPr id="319" name="矩形: 圆角 318">
              <a:extLst>
                <a:ext uri="{FF2B5EF4-FFF2-40B4-BE49-F238E27FC236}">
                  <a16:creationId xmlns:a16="http://schemas.microsoft.com/office/drawing/2014/main" id="{68C51F46-E791-D0DD-B7BC-E68F7D9A0A64}"/>
                </a:ext>
              </a:extLst>
            </p:cNvPr>
            <p:cNvSpPr/>
            <p:nvPr/>
          </p:nvSpPr>
          <p:spPr>
            <a:xfrm>
              <a:off x="6964821" y="1246907"/>
              <a:ext cx="1644891" cy="540607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NJU LDAP LB</a:t>
              </a:r>
            </a:p>
          </p:txBody>
        </p:sp>
        <p:cxnSp>
          <p:nvCxnSpPr>
            <p:cNvPr id="320" name="直接连接符 319">
              <a:extLst>
                <a:ext uri="{FF2B5EF4-FFF2-40B4-BE49-F238E27FC236}">
                  <a16:creationId xmlns:a16="http://schemas.microsoft.com/office/drawing/2014/main" id="{3DFCE24A-7AFF-7DDD-9298-796E5CBD26B5}"/>
                </a:ext>
              </a:extLst>
            </p:cNvPr>
            <p:cNvCxnSpPr>
              <a:cxnSpLocks/>
              <a:stCxn id="291" idx="3"/>
              <a:endCxn id="319" idx="1"/>
            </p:cNvCxnSpPr>
            <p:nvPr/>
          </p:nvCxnSpPr>
          <p:spPr>
            <a:xfrm>
              <a:off x="6555247" y="1517211"/>
              <a:ext cx="409574" cy="0"/>
            </a:xfrm>
            <a:prstGeom prst="line">
              <a:avLst/>
            </a:prstGeom>
            <a:noFill/>
            <a:ln w="19050" cap="flat" cmpd="sng" algn="ctr">
              <a:solidFill>
                <a:srgbClr val="ED7D31">
                  <a:lumMod val="75000"/>
                </a:srgbClr>
              </a:solidFill>
              <a:prstDash val="solid"/>
              <a:miter lim="800000"/>
            </a:ln>
            <a:effectLst/>
          </p:spPr>
        </p:cxnSp>
        <p:sp>
          <p:nvSpPr>
            <p:cNvPr id="321" name="矩形: 圆角 320">
              <a:extLst>
                <a:ext uri="{FF2B5EF4-FFF2-40B4-BE49-F238E27FC236}">
                  <a16:creationId xmlns:a16="http://schemas.microsoft.com/office/drawing/2014/main" id="{912A268E-97F8-B358-468B-588C34B1FEF7}"/>
                </a:ext>
              </a:extLst>
            </p:cNvPr>
            <p:cNvSpPr/>
            <p:nvPr/>
          </p:nvSpPr>
          <p:spPr>
            <a:xfrm>
              <a:off x="9456170" y="1538677"/>
              <a:ext cx="1836000" cy="252000"/>
            </a:xfrm>
            <a:prstGeom prst="roundRect">
              <a:avLst/>
            </a:prstGeom>
            <a:solidFill>
              <a:srgbClr val="A5A5A5"/>
            </a:solidFill>
            <a:ln w="12700" cap="flat" cmpd="sng" algn="ctr">
              <a:solidFill>
                <a:srgbClr val="A5A5A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NJU LDAP2</a:t>
              </a:r>
            </a:p>
          </p:txBody>
        </p:sp>
        <p:cxnSp>
          <p:nvCxnSpPr>
            <p:cNvPr id="322" name="直接连接符 321">
              <a:extLst>
                <a:ext uri="{FF2B5EF4-FFF2-40B4-BE49-F238E27FC236}">
                  <a16:creationId xmlns:a16="http://schemas.microsoft.com/office/drawing/2014/main" id="{9F5A0069-74CF-4016-2B2D-E2B1423BFC37}"/>
                </a:ext>
              </a:extLst>
            </p:cNvPr>
            <p:cNvCxnSpPr>
              <a:cxnSpLocks/>
              <a:stCxn id="321" idx="1"/>
              <a:endCxn id="319" idx="3"/>
            </p:cNvCxnSpPr>
            <p:nvPr/>
          </p:nvCxnSpPr>
          <p:spPr>
            <a:xfrm flipH="1" flipV="1">
              <a:off x="8609712" y="1517211"/>
              <a:ext cx="846458" cy="147466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23" name="直接连接符 322">
              <a:extLst>
                <a:ext uri="{FF2B5EF4-FFF2-40B4-BE49-F238E27FC236}">
                  <a16:creationId xmlns:a16="http://schemas.microsoft.com/office/drawing/2014/main" id="{AD812AE7-07C5-0F96-26CA-5B77AC2511E4}"/>
                </a:ext>
              </a:extLst>
            </p:cNvPr>
            <p:cNvCxnSpPr>
              <a:cxnSpLocks/>
              <a:stCxn id="318" idx="0"/>
              <a:endCxn id="311" idx="2"/>
            </p:cNvCxnSpPr>
            <p:nvPr/>
          </p:nvCxnSpPr>
          <p:spPr>
            <a:xfrm flipV="1">
              <a:off x="8312138" y="3502352"/>
              <a:ext cx="1173437" cy="68687"/>
            </a:xfrm>
            <a:prstGeom prst="line">
              <a:avLst/>
            </a:prstGeom>
            <a:noFill/>
            <a:ln w="19050" cap="flat" cmpd="sng" algn="ctr">
              <a:solidFill>
                <a:srgbClr val="ED7D31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324" name="直接连接符 323">
              <a:extLst>
                <a:ext uri="{FF2B5EF4-FFF2-40B4-BE49-F238E27FC236}">
                  <a16:creationId xmlns:a16="http://schemas.microsoft.com/office/drawing/2014/main" id="{FAFD01FD-4E11-4BA5-AEC4-81818D866088}"/>
                </a:ext>
              </a:extLst>
            </p:cNvPr>
            <p:cNvCxnSpPr>
              <a:cxnSpLocks/>
              <a:stCxn id="317" idx="0"/>
              <a:endCxn id="311" idx="2"/>
            </p:cNvCxnSpPr>
            <p:nvPr/>
          </p:nvCxnSpPr>
          <p:spPr>
            <a:xfrm flipH="1" flipV="1">
              <a:off x="9485575" y="3502352"/>
              <a:ext cx="1171351" cy="68574"/>
            </a:xfrm>
            <a:prstGeom prst="line">
              <a:avLst/>
            </a:prstGeom>
            <a:noFill/>
            <a:ln w="19050" cap="flat" cmpd="sng" algn="ctr">
              <a:solidFill>
                <a:srgbClr val="ED7D31">
                  <a:lumMod val="75000"/>
                </a:srgbClr>
              </a:solidFill>
              <a:prstDash val="solid"/>
              <a:miter lim="800000"/>
            </a:ln>
            <a:effectLst/>
          </p:spPr>
        </p:cxnSp>
        <p:cxnSp>
          <p:nvCxnSpPr>
            <p:cNvPr id="325" name="直接连接符 324">
              <a:extLst>
                <a:ext uri="{FF2B5EF4-FFF2-40B4-BE49-F238E27FC236}">
                  <a16:creationId xmlns:a16="http://schemas.microsoft.com/office/drawing/2014/main" id="{5444D98C-3C0A-A213-F864-520A51923AB2}"/>
                </a:ext>
              </a:extLst>
            </p:cNvPr>
            <p:cNvCxnSpPr>
              <a:cxnSpLocks/>
              <a:stCxn id="300" idx="1"/>
              <a:endCxn id="319" idx="3"/>
            </p:cNvCxnSpPr>
            <p:nvPr/>
          </p:nvCxnSpPr>
          <p:spPr>
            <a:xfrm flipH="1">
              <a:off x="8609712" y="1380277"/>
              <a:ext cx="846458" cy="136934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26" name="矩形: 圆角 325">
              <a:extLst>
                <a:ext uri="{FF2B5EF4-FFF2-40B4-BE49-F238E27FC236}">
                  <a16:creationId xmlns:a16="http://schemas.microsoft.com/office/drawing/2014/main" id="{685C0375-3674-E41A-9C24-3319F90B2765}"/>
                </a:ext>
              </a:extLst>
            </p:cNvPr>
            <p:cNvSpPr/>
            <p:nvPr/>
          </p:nvSpPr>
          <p:spPr>
            <a:xfrm>
              <a:off x="699600" y="1824387"/>
              <a:ext cx="1908000" cy="315098"/>
            </a:xfrm>
            <a:prstGeom prst="roundRect">
              <a:avLst/>
            </a:prstGeom>
            <a:solidFill>
              <a:srgbClr val="FFC000"/>
            </a:solidFill>
            <a:ln w="12700" cap="flat" cmpd="sng" algn="ctr">
              <a:solidFill>
                <a:srgbClr val="FFC000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lIns="36000" rIns="3600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Load Balance</a:t>
              </a:r>
              <a:r>
                <a: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</a:t>
              </a: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VIP</a:t>
              </a:r>
            </a:p>
          </p:txBody>
        </p:sp>
        <p:sp>
          <p:nvSpPr>
            <p:cNvPr id="327" name="矩形: 圆角 326">
              <a:extLst>
                <a:ext uri="{FF2B5EF4-FFF2-40B4-BE49-F238E27FC236}">
                  <a16:creationId xmlns:a16="http://schemas.microsoft.com/office/drawing/2014/main" id="{1F30482E-A238-2149-EB56-50C892E01FCA}"/>
                </a:ext>
              </a:extLst>
            </p:cNvPr>
            <p:cNvSpPr/>
            <p:nvPr/>
          </p:nvSpPr>
          <p:spPr>
            <a:xfrm>
              <a:off x="699600" y="2189804"/>
              <a:ext cx="1908000" cy="315098"/>
            </a:xfrm>
            <a:prstGeom prst="roundRect">
              <a:avLst/>
            </a:prstGeom>
            <a:solidFill>
              <a:srgbClr val="70AD47"/>
            </a:solidFill>
            <a:ln w="12700" cap="flat" cmpd="sng" algn="ctr">
              <a:solidFill>
                <a:srgbClr val="70AD47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Keepalived</a:t>
              </a: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 VIP</a:t>
              </a:r>
            </a:p>
          </p:txBody>
        </p:sp>
        <p:sp>
          <p:nvSpPr>
            <p:cNvPr id="328" name="矩形: 圆角 327">
              <a:extLst>
                <a:ext uri="{FF2B5EF4-FFF2-40B4-BE49-F238E27FC236}">
                  <a16:creationId xmlns:a16="http://schemas.microsoft.com/office/drawing/2014/main" id="{5E7F68E0-6008-F3F3-4511-CB1989461CDD}"/>
                </a:ext>
              </a:extLst>
            </p:cNvPr>
            <p:cNvSpPr/>
            <p:nvPr/>
          </p:nvSpPr>
          <p:spPr>
            <a:xfrm>
              <a:off x="696935" y="2559247"/>
              <a:ext cx="1908000" cy="315098"/>
            </a:xfrm>
            <a:prstGeom prst="roundRect">
              <a:avLst/>
            </a:prstGeom>
            <a:solidFill>
              <a:srgbClr val="4472C4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Server</a:t>
              </a:r>
            </a:p>
          </p:txBody>
        </p:sp>
        <p:sp>
          <p:nvSpPr>
            <p:cNvPr id="329" name="矩形: 圆角 328">
              <a:extLst>
                <a:ext uri="{FF2B5EF4-FFF2-40B4-BE49-F238E27FC236}">
                  <a16:creationId xmlns:a16="http://schemas.microsoft.com/office/drawing/2014/main" id="{EDEFBC24-F15E-2832-AAC1-33DA96C2C288}"/>
                </a:ext>
              </a:extLst>
            </p:cNvPr>
            <p:cNvSpPr/>
            <p:nvPr/>
          </p:nvSpPr>
          <p:spPr>
            <a:xfrm>
              <a:off x="711194" y="1454145"/>
              <a:ext cx="1908000" cy="315098"/>
            </a:xfrm>
            <a:prstGeom prst="roundRect">
              <a:avLst/>
            </a:prstGeom>
            <a:solidFill>
              <a:srgbClr val="ED7D31"/>
            </a:solidFill>
            <a:ln w="12700" cap="flat" cmpd="sng" algn="ctr">
              <a:solidFill>
                <a:srgbClr val="ED7D31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10600030101010101" pitchFamily="2" charset="-122"/>
                  <a:cs typeface="+mn-cs"/>
                </a:rPr>
                <a:t>Network</a:t>
              </a:r>
            </a:p>
          </p:txBody>
        </p:sp>
      </p:grpSp>
      <p:sp>
        <p:nvSpPr>
          <p:cNvPr id="351" name="内容占位符 2">
            <a:extLst>
              <a:ext uri="{FF2B5EF4-FFF2-40B4-BE49-F238E27FC236}">
                <a16:creationId xmlns:a16="http://schemas.microsoft.com/office/drawing/2014/main" id="{D1A1BC87-1FF9-E0E3-965F-F37DF8700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12" y="1276500"/>
            <a:ext cx="7166743" cy="43926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自主设计建设全分布式微服务架构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四校区协同共享，持续数据访问与保护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跨学科跨单位数据流动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丰富</a:t>
            </a:r>
            <a:r>
              <a:rPr lang="en-US" altLang="zh-CN" dirty="0"/>
              <a:t>API</a:t>
            </a:r>
            <a:r>
              <a:rPr lang="zh-CN" altLang="en-US" dirty="0"/>
              <a:t>二次开发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学校统一认证与</a:t>
            </a:r>
            <a:r>
              <a:rPr lang="en-US" altLang="zh-CN" dirty="0"/>
              <a:t>HPC</a:t>
            </a:r>
            <a:r>
              <a:rPr lang="zh-CN" altLang="en-US" dirty="0"/>
              <a:t>双接入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736602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云盘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4423" y="1484314"/>
            <a:ext cx="10856383" cy="43926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HPC</a:t>
            </a:r>
            <a:r>
              <a:rPr lang="zh-CN" altLang="en-US" dirty="0"/>
              <a:t>用户账号与学校统一认证账号相互独立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HPC</a:t>
            </a:r>
            <a:r>
              <a:rPr lang="zh-CN" altLang="en-US" dirty="0"/>
              <a:t>通过云盘自动同步，本地操作集群文件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  <a:p>
            <a:pPr>
              <a:lnSpc>
                <a:spcPct val="150000"/>
              </a:lnSpc>
            </a:pPr>
            <a:r>
              <a:rPr lang="en-US" altLang="zh-CN" dirty="0"/>
              <a:t>HPC</a:t>
            </a:r>
            <a:r>
              <a:rPr lang="zh-CN" altLang="en-US" dirty="0"/>
              <a:t>数据量大，无法全部备份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用户通过云盘备份重要数据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4710E-0108-4E0C-AD6A-007BF2AA2D93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33B1AC21-8E9C-48D8-A01A-BEA9C307B13C}"/>
              </a:ext>
            </a:extLst>
          </p:cNvPr>
          <p:cNvSpPr/>
          <p:nvPr/>
        </p:nvSpPr>
        <p:spPr>
          <a:xfrm>
            <a:off x="9311503" y="3500519"/>
            <a:ext cx="1059587" cy="571002"/>
          </a:xfrm>
          <a:custGeom>
            <a:avLst/>
            <a:gdLst>
              <a:gd name="connsiteX0" fmla="*/ 0 w 1059587"/>
              <a:gd name="connsiteY0" fmla="*/ 57100 h 571002"/>
              <a:gd name="connsiteX1" fmla="*/ 57100 w 1059587"/>
              <a:gd name="connsiteY1" fmla="*/ 0 h 571002"/>
              <a:gd name="connsiteX2" fmla="*/ 1002487 w 1059587"/>
              <a:gd name="connsiteY2" fmla="*/ 0 h 571002"/>
              <a:gd name="connsiteX3" fmla="*/ 1059587 w 1059587"/>
              <a:gd name="connsiteY3" fmla="*/ 57100 h 571002"/>
              <a:gd name="connsiteX4" fmla="*/ 1059587 w 1059587"/>
              <a:gd name="connsiteY4" fmla="*/ 513902 h 571002"/>
              <a:gd name="connsiteX5" fmla="*/ 1002487 w 1059587"/>
              <a:gd name="connsiteY5" fmla="*/ 571002 h 571002"/>
              <a:gd name="connsiteX6" fmla="*/ 57100 w 1059587"/>
              <a:gd name="connsiteY6" fmla="*/ 571002 h 571002"/>
              <a:gd name="connsiteX7" fmla="*/ 0 w 1059587"/>
              <a:gd name="connsiteY7" fmla="*/ 513902 h 571002"/>
              <a:gd name="connsiteX8" fmla="*/ 0 w 1059587"/>
              <a:gd name="connsiteY8" fmla="*/ 57100 h 57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9587" h="571002">
                <a:moveTo>
                  <a:pt x="0" y="57100"/>
                </a:moveTo>
                <a:cubicBezTo>
                  <a:pt x="0" y="25565"/>
                  <a:pt x="25565" y="0"/>
                  <a:pt x="57100" y="0"/>
                </a:cubicBezTo>
                <a:lnTo>
                  <a:pt x="1002487" y="0"/>
                </a:lnTo>
                <a:cubicBezTo>
                  <a:pt x="1034022" y="0"/>
                  <a:pt x="1059587" y="25565"/>
                  <a:pt x="1059587" y="57100"/>
                </a:cubicBezTo>
                <a:lnTo>
                  <a:pt x="1059587" y="513902"/>
                </a:lnTo>
                <a:cubicBezTo>
                  <a:pt x="1059587" y="545437"/>
                  <a:pt x="1034022" y="571002"/>
                  <a:pt x="1002487" y="571002"/>
                </a:cubicBezTo>
                <a:lnTo>
                  <a:pt x="57100" y="571002"/>
                </a:lnTo>
                <a:cubicBezTo>
                  <a:pt x="25565" y="571002"/>
                  <a:pt x="0" y="545437"/>
                  <a:pt x="0" y="513902"/>
                </a:cubicBezTo>
                <a:lnTo>
                  <a:pt x="0" y="5710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89114" tIns="89114" rIns="89114" bIns="89114" numCol="1" spcCol="1270" anchor="ctr" anchorCtr="0">
            <a:noAutofit/>
          </a:bodyPr>
          <a:lstStyle/>
          <a:p>
            <a:pPr marL="0" marR="0" lvl="0" indent="0" algn="ctr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云盘</a:t>
            </a: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42CF7890-2392-459E-9A22-8F2AC259296D}"/>
              </a:ext>
            </a:extLst>
          </p:cNvPr>
          <p:cNvSpPr/>
          <p:nvPr/>
        </p:nvSpPr>
        <p:spPr>
          <a:xfrm rot="3081532">
            <a:off x="9950117" y="4502933"/>
            <a:ext cx="1088422" cy="199851"/>
          </a:xfrm>
          <a:custGeom>
            <a:avLst/>
            <a:gdLst>
              <a:gd name="connsiteX0" fmla="*/ 0 w 1088422"/>
              <a:gd name="connsiteY0" fmla="*/ 99926 h 199851"/>
              <a:gd name="connsiteX1" fmla="*/ 99926 w 1088422"/>
              <a:gd name="connsiteY1" fmla="*/ 0 h 199851"/>
              <a:gd name="connsiteX2" fmla="*/ 99926 w 1088422"/>
              <a:gd name="connsiteY2" fmla="*/ 39970 h 199851"/>
              <a:gd name="connsiteX3" fmla="*/ 988497 w 1088422"/>
              <a:gd name="connsiteY3" fmla="*/ 39970 h 199851"/>
              <a:gd name="connsiteX4" fmla="*/ 988497 w 1088422"/>
              <a:gd name="connsiteY4" fmla="*/ 0 h 199851"/>
              <a:gd name="connsiteX5" fmla="*/ 1088422 w 1088422"/>
              <a:gd name="connsiteY5" fmla="*/ 99926 h 199851"/>
              <a:gd name="connsiteX6" fmla="*/ 988497 w 1088422"/>
              <a:gd name="connsiteY6" fmla="*/ 199851 h 199851"/>
              <a:gd name="connsiteX7" fmla="*/ 988497 w 1088422"/>
              <a:gd name="connsiteY7" fmla="*/ 159881 h 199851"/>
              <a:gd name="connsiteX8" fmla="*/ 99926 w 1088422"/>
              <a:gd name="connsiteY8" fmla="*/ 159881 h 199851"/>
              <a:gd name="connsiteX9" fmla="*/ 99926 w 1088422"/>
              <a:gd name="connsiteY9" fmla="*/ 199851 h 199851"/>
              <a:gd name="connsiteX10" fmla="*/ 0 w 1088422"/>
              <a:gd name="connsiteY10" fmla="*/ 99926 h 19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8422" h="199851">
                <a:moveTo>
                  <a:pt x="0" y="99926"/>
                </a:moveTo>
                <a:lnTo>
                  <a:pt x="99926" y="0"/>
                </a:lnTo>
                <a:lnTo>
                  <a:pt x="99926" y="39970"/>
                </a:lnTo>
                <a:lnTo>
                  <a:pt x="988497" y="39970"/>
                </a:lnTo>
                <a:lnTo>
                  <a:pt x="988497" y="0"/>
                </a:lnTo>
                <a:lnTo>
                  <a:pt x="1088422" y="99926"/>
                </a:lnTo>
                <a:lnTo>
                  <a:pt x="988497" y="199851"/>
                </a:lnTo>
                <a:lnTo>
                  <a:pt x="988497" y="159881"/>
                </a:lnTo>
                <a:lnTo>
                  <a:pt x="99926" y="159881"/>
                </a:lnTo>
                <a:lnTo>
                  <a:pt x="99926" y="199851"/>
                </a:lnTo>
                <a:lnTo>
                  <a:pt x="0" y="9992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55" tIns="39969" rIns="59954" bIns="39970" numCol="1" spcCol="1270" anchor="ctr" anchorCtr="0">
            <a:noAutofit/>
          </a:bodyPr>
          <a:lstStyle/>
          <a:p>
            <a:pPr marL="0" marR="0" lvl="0" indent="0" algn="ctr" defTabSz="222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157D90C9-4A0F-4E6D-80BF-87B49104C1EC}"/>
              </a:ext>
            </a:extLst>
          </p:cNvPr>
          <p:cNvSpPr/>
          <p:nvPr/>
        </p:nvSpPr>
        <p:spPr>
          <a:xfrm>
            <a:off x="10576360" y="5134193"/>
            <a:ext cx="1142005" cy="571002"/>
          </a:xfrm>
          <a:custGeom>
            <a:avLst/>
            <a:gdLst>
              <a:gd name="connsiteX0" fmla="*/ 0 w 1142005"/>
              <a:gd name="connsiteY0" fmla="*/ 57100 h 571002"/>
              <a:gd name="connsiteX1" fmla="*/ 57100 w 1142005"/>
              <a:gd name="connsiteY1" fmla="*/ 0 h 571002"/>
              <a:gd name="connsiteX2" fmla="*/ 1084905 w 1142005"/>
              <a:gd name="connsiteY2" fmla="*/ 0 h 571002"/>
              <a:gd name="connsiteX3" fmla="*/ 1142005 w 1142005"/>
              <a:gd name="connsiteY3" fmla="*/ 57100 h 571002"/>
              <a:gd name="connsiteX4" fmla="*/ 1142005 w 1142005"/>
              <a:gd name="connsiteY4" fmla="*/ 513902 h 571002"/>
              <a:gd name="connsiteX5" fmla="*/ 1084905 w 1142005"/>
              <a:gd name="connsiteY5" fmla="*/ 571002 h 571002"/>
              <a:gd name="connsiteX6" fmla="*/ 57100 w 1142005"/>
              <a:gd name="connsiteY6" fmla="*/ 571002 h 571002"/>
              <a:gd name="connsiteX7" fmla="*/ 0 w 1142005"/>
              <a:gd name="connsiteY7" fmla="*/ 513902 h 571002"/>
              <a:gd name="connsiteX8" fmla="*/ 0 w 1142005"/>
              <a:gd name="connsiteY8" fmla="*/ 57100 h 57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005" h="571002">
                <a:moveTo>
                  <a:pt x="0" y="57100"/>
                </a:moveTo>
                <a:cubicBezTo>
                  <a:pt x="0" y="25565"/>
                  <a:pt x="25565" y="0"/>
                  <a:pt x="57100" y="0"/>
                </a:cubicBezTo>
                <a:lnTo>
                  <a:pt x="1084905" y="0"/>
                </a:lnTo>
                <a:cubicBezTo>
                  <a:pt x="1116440" y="0"/>
                  <a:pt x="1142005" y="25565"/>
                  <a:pt x="1142005" y="57100"/>
                </a:cubicBezTo>
                <a:lnTo>
                  <a:pt x="1142005" y="513902"/>
                </a:lnTo>
                <a:cubicBezTo>
                  <a:pt x="1142005" y="545437"/>
                  <a:pt x="1116440" y="571002"/>
                  <a:pt x="1084905" y="571002"/>
                </a:cubicBezTo>
                <a:lnTo>
                  <a:pt x="57100" y="571002"/>
                </a:lnTo>
                <a:cubicBezTo>
                  <a:pt x="25565" y="571002"/>
                  <a:pt x="0" y="545437"/>
                  <a:pt x="0" y="513902"/>
                </a:cubicBezTo>
                <a:lnTo>
                  <a:pt x="0" y="5710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89114" tIns="89114" rIns="89114" bIns="89114" numCol="1" spcCol="1270" anchor="ctr" anchorCtr="0">
            <a:noAutofit/>
          </a:bodyPr>
          <a:lstStyle/>
          <a:p>
            <a:pPr marL="0" marR="0" lvl="0" indent="0" algn="ctr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集群</a:t>
            </a:r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CC02D084-E832-48A8-AD35-7629C1B5F89E}"/>
              </a:ext>
            </a:extLst>
          </p:cNvPr>
          <p:cNvSpPr/>
          <p:nvPr/>
        </p:nvSpPr>
        <p:spPr>
          <a:xfrm>
            <a:off x="9297084" y="5319768"/>
            <a:ext cx="1088422" cy="199852"/>
          </a:xfrm>
          <a:custGeom>
            <a:avLst/>
            <a:gdLst>
              <a:gd name="connsiteX0" fmla="*/ 0 w 1088422"/>
              <a:gd name="connsiteY0" fmla="*/ 99926 h 199851"/>
              <a:gd name="connsiteX1" fmla="*/ 99926 w 1088422"/>
              <a:gd name="connsiteY1" fmla="*/ 0 h 199851"/>
              <a:gd name="connsiteX2" fmla="*/ 99926 w 1088422"/>
              <a:gd name="connsiteY2" fmla="*/ 39970 h 199851"/>
              <a:gd name="connsiteX3" fmla="*/ 988497 w 1088422"/>
              <a:gd name="connsiteY3" fmla="*/ 39970 h 199851"/>
              <a:gd name="connsiteX4" fmla="*/ 988497 w 1088422"/>
              <a:gd name="connsiteY4" fmla="*/ 0 h 199851"/>
              <a:gd name="connsiteX5" fmla="*/ 1088422 w 1088422"/>
              <a:gd name="connsiteY5" fmla="*/ 99926 h 199851"/>
              <a:gd name="connsiteX6" fmla="*/ 988497 w 1088422"/>
              <a:gd name="connsiteY6" fmla="*/ 199851 h 199851"/>
              <a:gd name="connsiteX7" fmla="*/ 988497 w 1088422"/>
              <a:gd name="connsiteY7" fmla="*/ 159881 h 199851"/>
              <a:gd name="connsiteX8" fmla="*/ 99926 w 1088422"/>
              <a:gd name="connsiteY8" fmla="*/ 159881 h 199851"/>
              <a:gd name="connsiteX9" fmla="*/ 99926 w 1088422"/>
              <a:gd name="connsiteY9" fmla="*/ 199851 h 199851"/>
              <a:gd name="connsiteX10" fmla="*/ 0 w 1088422"/>
              <a:gd name="connsiteY10" fmla="*/ 99926 h 19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8422" h="199851">
                <a:moveTo>
                  <a:pt x="1088422" y="99925"/>
                </a:moveTo>
                <a:lnTo>
                  <a:pt x="988496" y="199850"/>
                </a:lnTo>
                <a:lnTo>
                  <a:pt x="988496" y="159880"/>
                </a:lnTo>
                <a:lnTo>
                  <a:pt x="99925" y="159880"/>
                </a:lnTo>
                <a:lnTo>
                  <a:pt x="99925" y="199850"/>
                </a:lnTo>
                <a:lnTo>
                  <a:pt x="0" y="99925"/>
                </a:lnTo>
                <a:lnTo>
                  <a:pt x="99925" y="1"/>
                </a:lnTo>
                <a:lnTo>
                  <a:pt x="99925" y="39971"/>
                </a:lnTo>
                <a:lnTo>
                  <a:pt x="988496" y="39971"/>
                </a:lnTo>
                <a:lnTo>
                  <a:pt x="988496" y="1"/>
                </a:lnTo>
                <a:lnTo>
                  <a:pt x="1088422" y="99925"/>
                </a:lnTo>
                <a:close/>
              </a:path>
            </a:pathLst>
          </a:cu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spcFirstLastPara="0" vert="horz" wrap="square" lIns="59955" tIns="39971" rIns="59955" bIns="39970" numCol="1" spcCol="1270" anchor="ctr" anchorCtr="0">
            <a:noAutofit/>
          </a:bodyPr>
          <a:lstStyle/>
          <a:p>
            <a:pPr marL="0" marR="0" lvl="0" indent="0" algn="ctr" defTabSz="222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00" b="0" i="0" u="none" strike="noStrike" kern="1200" cap="none" spc="0" normalizeH="0" baseline="0" noProof="0">
              <a:ln>
                <a:noFill/>
              </a:ln>
              <a:solidFill>
                <a:srgbClr val="29292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92498383-23BA-4338-A6E0-BBD36A5DEED7}"/>
              </a:ext>
            </a:extLst>
          </p:cNvPr>
          <p:cNvSpPr/>
          <p:nvPr/>
        </p:nvSpPr>
        <p:spPr>
          <a:xfrm>
            <a:off x="7964228" y="5134193"/>
            <a:ext cx="1142005" cy="571002"/>
          </a:xfrm>
          <a:custGeom>
            <a:avLst/>
            <a:gdLst>
              <a:gd name="connsiteX0" fmla="*/ 0 w 1142005"/>
              <a:gd name="connsiteY0" fmla="*/ 57100 h 571002"/>
              <a:gd name="connsiteX1" fmla="*/ 57100 w 1142005"/>
              <a:gd name="connsiteY1" fmla="*/ 0 h 571002"/>
              <a:gd name="connsiteX2" fmla="*/ 1084905 w 1142005"/>
              <a:gd name="connsiteY2" fmla="*/ 0 h 571002"/>
              <a:gd name="connsiteX3" fmla="*/ 1142005 w 1142005"/>
              <a:gd name="connsiteY3" fmla="*/ 57100 h 571002"/>
              <a:gd name="connsiteX4" fmla="*/ 1142005 w 1142005"/>
              <a:gd name="connsiteY4" fmla="*/ 513902 h 571002"/>
              <a:gd name="connsiteX5" fmla="*/ 1084905 w 1142005"/>
              <a:gd name="connsiteY5" fmla="*/ 571002 h 571002"/>
              <a:gd name="connsiteX6" fmla="*/ 57100 w 1142005"/>
              <a:gd name="connsiteY6" fmla="*/ 571002 h 571002"/>
              <a:gd name="connsiteX7" fmla="*/ 0 w 1142005"/>
              <a:gd name="connsiteY7" fmla="*/ 513902 h 571002"/>
              <a:gd name="connsiteX8" fmla="*/ 0 w 1142005"/>
              <a:gd name="connsiteY8" fmla="*/ 57100 h 571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42005" h="571002">
                <a:moveTo>
                  <a:pt x="0" y="57100"/>
                </a:moveTo>
                <a:cubicBezTo>
                  <a:pt x="0" y="25565"/>
                  <a:pt x="25565" y="0"/>
                  <a:pt x="57100" y="0"/>
                </a:cubicBezTo>
                <a:lnTo>
                  <a:pt x="1084905" y="0"/>
                </a:lnTo>
                <a:cubicBezTo>
                  <a:pt x="1116440" y="0"/>
                  <a:pt x="1142005" y="25565"/>
                  <a:pt x="1142005" y="57100"/>
                </a:cubicBezTo>
                <a:lnTo>
                  <a:pt x="1142005" y="513902"/>
                </a:lnTo>
                <a:cubicBezTo>
                  <a:pt x="1142005" y="545437"/>
                  <a:pt x="1116440" y="571002"/>
                  <a:pt x="1084905" y="571002"/>
                </a:cubicBezTo>
                <a:lnTo>
                  <a:pt x="57100" y="571002"/>
                </a:lnTo>
                <a:cubicBezTo>
                  <a:pt x="25565" y="571002"/>
                  <a:pt x="0" y="545437"/>
                  <a:pt x="0" y="513902"/>
                </a:cubicBezTo>
                <a:lnTo>
                  <a:pt x="0" y="5710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spcFirstLastPara="0" vert="horz" wrap="square" lIns="89114" tIns="89114" rIns="89114" bIns="89114" numCol="1" spcCol="1270" anchor="ctr" anchorCtr="0">
            <a:noAutofit/>
          </a:bodyPr>
          <a:lstStyle/>
          <a:p>
            <a:pPr marL="0" marR="0" lvl="0" indent="0" algn="ctr" defTabSz="8445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29292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用户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B248530E-5DFD-4F84-8067-4DCEC9AE528A}"/>
              </a:ext>
            </a:extLst>
          </p:cNvPr>
          <p:cNvSpPr/>
          <p:nvPr/>
        </p:nvSpPr>
        <p:spPr>
          <a:xfrm rot="18518468">
            <a:off x="8644051" y="4502933"/>
            <a:ext cx="1088422" cy="199851"/>
          </a:xfrm>
          <a:custGeom>
            <a:avLst/>
            <a:gdLst>
              <a:gd name="connsiteX0" fmla="*/ 0 w 1088422"/>
              <a:gd name="connsiteY0" fmla="*/ 99926 h 199851"/>
              <a:gd name="connsiteX1" fmla="*/ 99926 w 1088422"/>
              <a:gd name="connsiteY1" fmla="*/ 0 h 199851"/>
              <a:gd name="connsiteX2" fmla="*/ 99926 w 1088422"/>
              <a:gd name="connsiteY2" fmla="*/ 39970 h 199851"/>
              <a:gd name="connsiteX3" fmla="*/ 988497 w 1088422"/>
              <a:gd name="connsiteY3" fmla="*/ 39970 h 199851"/>
              <a:gd name="connsiteX4" fmla="*/ 988497 w 1088422"/>
              <a:gd name="connsiteY4" fmla="*/ 0 h 199851"/>
              <a:gd name="connsiteX5" fmla="*/ 1088422 w 1088422"/>
              <a:gd name="connsiteY5" fmla="*/ 99926 h 199851"/>
              <a:gd name="connsiteX6" fmla="*/ 988497 w 1088422"/>
              <a:gd name="connsiteY6" fmla="*/ 199851 h 199851"/>
              <a:gd name="connsiteX7" fmla="*/ 988497 w 1088422"/>
              <a:gd name="connsiteY7" fmla="*/ 159881 h 199851"/>
              <a:gd name="connsiteX8" fmla="*/ 99926 w 1088422"/>
              <a:gd name="connsiteY8" fmla="*/ 159881 h 199851"/>
              <a:gd name="connsiteX9" fmla="*/ 99926 w 1088422"/>
              <a:gd name="connsiteY9" fmla="*/ 199851 h 199851"/>
              <a:gd name="connsiteX10" fmla="*/ 0 w 1088422"/>
              <a:gd name="connsiteY10" fmla="*/ 99926 h 199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88422" h="199851">
                <a:moveTo>
                  <a:pt x="0" y="99926"/>
                </a:moveTo>
                <a:lnTo>
                  <a:pt x="99926" y="0"/>
                </a:lnTo>
                <a:lnTo>
                  <a:pt x="99926" y="39970"/>
                </a:lnTo>
                <a:lnTo>
                  <a:pt x="988497" y="39970"/>
                </a:lnTo>
                <a:lnTo>
                  <a:pt x="988497" y="0"/>
                </a:lnTo>
                <a:lnTo>
                  <a:pt x="1088422" y="99926"/>
                </a:lnTo>
                <a:lnTo>
                  <a:pt x="988497" y="199851"/>
                </a:lnTo>
                <a:lnTo>
                  <a:pt x="988497" y="159881"/>
                </a:lnTo>
                <a:lnTo>
                  <a:pt x="99926" y="159881"/>
                </a:lnTo>
                <a:lnTo>
                  <a:pt x="99926" y="199851"/>
                </a:lnTo>
                <a:lnTo>
                  <a:pt x="0" y="99926"/>
                </a:lnTo>
                <a:close/>
              </a:path>
            </a:pathLst>
          </a:cu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9954" tIns="39969" rIns="59955" bIns="39970" numCol="1" spcCol="1270" anchor="ctr" anchorCtr="0">
            <a:noAutofit/>
          </a:bodyPr>
          <a:lstStyle/>
          <a:p>
            <a:pPr marL="0" marR="0" lvl="0" indent="0" algn="ctr" defTabSz="2222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5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935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443288-7713-452D-A877-C09DC4D06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云盘转让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8F97BA2-328D-4C05-99E1-3D5305E313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dirty="0"/>
              <a:t>因毕业</a:t>
            </a:r>
            <a:r>
              <a:rPr lang="en-US" altLang="zh-CN" dirty="0"/>
              <a:t>/</a:t>
            </a:r>
            <a:r>
              <a:rPr lang="zh-CN" altLang="en-US" dirty="0"/>
              <a:t>离职</a:t>
            </a:r>
            <a:r>
              <a:rPr lang="en-US" altLang="zh-CN" dirty="0"/>
              <a:t>/</a:t>
            </a:r>
            <a:r>
              <a:rPr lang="zh-CN" altLang="en-US" dirty="0"/>
              <a:t>身份转变等原因导致学工号改变，原统一身份认证账户被停用，云盘也无法登录，资料库转让系统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F394991-B44A-4BE0-B540-7EBC6935FD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84710E-0108-4E0C-AD6A-007BF2AA2D93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宋体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宋体"/>
              <a:cs typeface="+mn-cs"/>
            </a:endParaRPr>
          </a:p>
        </p:txBody>
      </p:sp>
      <p:pic>
        <p:nvPicPr>
          <p:cNvPr id="5" name="图片 4" descr="图形用户界面, 应用程序, 表格&#10;&#10;中度可信度描述已自动生成">
            <a:extLst>
              <a:ext uri="{FF2B5EF4-FFF2-40B4-BE49-F238E27FC236}">
                <a16:creationId xmlns:a16="http://schemas.microsoft.com/office/drawing/2014/main" id="{076CC26E-41C0-4B2E-9582-7EF168999B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02" y="3087720"/>
            <a:ext cx="5816503" cy="3158022"/>
          </a:xfrm>
          <a:prstGeom prst="rect">
            <a:avLst/>
          </a:prstGeom>
        </p:spPr>
      </p:pic>
      <p:pic>
        <p:nvPicPr>
          <p:cNvPr id="7" name="图片 6" descr="图形用户界面, 应用程序, Teams&#10;&#10;描述已自动生成">
            <a:extLst>
              <a:ext uri="{FF2B5EF4-FFF2-40B4-BE49-F238E27FC236}">
                <a16:creationId xmlns:a16="http://schemas.microsoft.com/office/drawing/2014/main" id="{0B5B7582-E818-4200-9533-25C621394E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3911" y="3680620"/>
            <a:ext cx="6468089" cy="309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818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85F90AF-BF06-AD4F-764A-518128494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协同表格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FCFD126-C083-FC58-9406-8C1BB8AD1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dirty="0"/>
              <a:t>https://table.nju.edu.cn</a:t>
            </a:r>
          </a:p>
          <a:p>
            <a:pPr>
              <a:lnSpc>
                <a:spcPct val="150000"/>
              </a:lnSpc>
            </a:pPr>
            <a:r>
              <a:rPr lang="en-US" altLang="zh-CN" dirty="0"/>
              <a:t>2020</a:t>
            </a:r>
            <a:r>
              <a:rPr lang="zh-CN" altLang="en-US" dirty="0"/>
              <a:t>年面向全校服务，更好的支撑科研、教学和管理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作业收集、学分绩、人事、夏令营、招生、机时统计、仪器监控等</a:t>
            </a:r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CN" altLang="en-US" dirty="0"/>
              <a:t>云盘</a:t>
            </a:r>
            <a:r>
              <a:rPr lang="en-US" altLang="zh-CN" dirty="0"/>
              <a:t>-&gt;</a:t>
            </a:r>
            <a:r>
              <a:rPr lang="zh-CN" altLang="en-US" dirty="0"/>
              <a:t>表格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文件的管理</a:t>
            </a:r>
            <a:r>
              <a:rPr lang="en-US" altLang="zh-CN" dirty="0"/>
              <a:t>-&gt;</a:t>
            </a:r>
            <a:r>
              <a:rPr lang="zh-CN" altLang="en-US" dirty="0"/>
              <a:t>数据的管理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数据在线收集、分发和管理</a:t>
            </a: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F1AD3FF-900B-4516-DEC6-8A04A48EE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94362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C79F788-6398-2E81-F899-083390508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协同表格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E978128-48D4-EC4F-EA48-18AD8601C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BC691FC-764B-D602-6E2F-B8ABA1C93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39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28F674E-9B67-2DE6-81AB-D7E559E885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23" y="1484314"/>
            <a:ext cx="2522350" cy="4168354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087F4D7-45D3-D2EF-A17F-3E9821ADFC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3969" y="1429158"/>
            <a:ext cx="2524890" cy="4447768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484FA10C-EFFD-252F-98D1-5A27778BAC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5692" y="1484314"/>
            <a:ext cx="7791999" cy="1022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27FCCF58-DC53-64ED-FEE4-12EE927F21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7219" y="2622404"/>
            <a:ext cx="5324749" cy="1203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686E217-FA59-C673-264B-81FF28EC0E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58106" y="3690061"/>
            <a:ext cx="6583453" cy="2931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502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基础设施</a:t>
            </a: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</a:t>
            </a:fld>
            <a:endParaRPr lang="en-US" altLang="zh-CN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A6134D57-9249-4A4E-AD83-6BCDFA80F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8619" y="1290637"/>
            <a:ext cx="9283381" cy="5221902"/>
          </a:xfrm>
          <a:prstGeom prst="rect">
            <a:avLst/>
          </a:prstGeom>
          <a:noFill/>
        </p:spPr>
      </p:pic>
      <p:sp>
        <p:nvSpPr>
          <p:cNvPr id="13" name="内容占位符 2">
            <a:extLst>
              <a:ext uri="{FF2B5EF4-FFF2-40B4-BE49-F238E27FC236}">
                <a16:creationId xmlns:a16="http://schemas.microsoft.com/office/drawing/2014/main" id="{A7B7C8CC-C69C-496F-99F9-A32F906AEB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4420" y="1484314"/>
            <a:ext cx="5325533" cy="4392612"/>
          </a:xfrm>
        </p:spPr>
        <p:txBody>
          <a:bodyPr/>
          <a:lstStyle/>
          <a:p>
            <a:pPr>
              <a:lnSpc>
                <a:spcPct val="125000"/>
              </a:lnSpc>
            </a:pPr>
            <a:r>
              <a:rPr lang="zh-CN" altLang="en-US" dirty="0"/>
              <a:t>低密度云机房</a:t>
            </a:r>
          </a:p>
          <a:p>
            <a:pPr lvl="1">
              <a:lnSpc>
                <a:spcPct val="125000"/>
              </a:lnSpc>
            </a:pPr>
            <a:r>
              <a:rPr lang="zh-CN" altLang="en-US" dirty="0"/>
              <a:t>高业务连续性</a:t>
            </a:r>
            <a:endParaRPr lang="en-US" altLang="zh-CN" dirty="0"/>
          </a:p>
          <a:p>
            <a:pPr lvl="1">
              <a:lnSpc>
                <a:spcPct val="125000"/>
              </a:lnSpc>
            </a:pPr>
            <a:r>
              <a:rPr lang="en-US" altLang="zh-CN" dirty="0"/>
              <a:t>7 kVA/rack</a:t>
            </a:r>
            <a:endParaRPr lang="zh-CN" altLang="en-US" dirty="0"/>
          </a:p>
          <a:p>
            <a:pPr lvl="1">
              <a:lnSpc>
                <a:spcPct val="125000"/>
              </a:lnSpc>
            </a:pPr>
            <a:r>
              <a:rPr lang="zh-CN" altLang="en-US" dirty="0"/>
              <a:t>云平台系统</a:t>
            </a:r>
          </a:p>
          <a:p>
            <a:pPr lvl="1">
              <a:lnSpc>
                <a:spcPct val="125000"/>
              </a:lnSpc>
            </a:pPr>
            <a:r>
              <a:rPr lang="en-US" altLang="zh-CN" dirty="0"/>
              <a:t>HPC</a:t>
            </a:r>
            <a:r>
              <a:rPr lang="zh-CN" altLang="en-US" dirty="0"/>
              <a:t>虚拟化</a:t>
            </a:r>
          </a:p>
          <a:p>
            <a:pPr>
              <a:lnSpc>
                <a:spcPct val="125000"/>
              </a:lnSpc>
              <a:spcBef>
                <a:spcPts val="1800"/>
              </a:spcBef>
            </a:pPr>
            <a:r>
              <a:rPr lang="zh-CN" altLang="en-US" dirty="0"/>
              <a:t>高密度</a:t>
            </a:r>
            <a:r>
              <a:rPr lang="en-US" altLang="zh-CN" dirty="0"/>
              <a:t>HPC</a:t>
            </a:r>
            <a:r>
              <a:rPr lang="zh-CN" altLang="en-US" dirty="0"/>
              <a:t>机房</a:t>
            </a:r>
          </a:p>
          <a:p>
            <a:pPr lvl="1">
              <a:lnSpc>
                <a:spcPct val="125000"/>
              </a:lnSpc>
            </a:pPr>
            <a:r>
              <a:rPr lang="zh-CN" altLang="en-US" dirty="0"/>
              <a:t>容忍短时断电</a:t>
            </a:r>
          </a:p>
          <a:p>
            <a:pPr lvl="1">
              <a:lnSpc>
                <a:spcPct val="125000"/>
              </a:lnSpc>
            </a:pPr>
            <a:r>
              <a:rPr lang="en-US" altLang="zh-CN" dirty="0"/>
              <a:t>42 kVA/rack</a:t>
            </a:r>
          </a:p>
          <a:p>
            <a:pPr lvl="1">
              <a:lnSpc>
                <a:spcPct val="125000"/>
              </a:lnSpc>
            </a:pPr>
            <a:r>
              <a:rPr lang="en-US" altLang="zh-CN" dirty="0"/>
              <a:t>HPC</a:t>
            </a:r>
            <a:r>
              <a:rPr lang="zh-CN" altLang="en-US" dirty="0"/>
              <a:t>计算与</a:t>
            </a:r>
            <a:r>
              <a:rPr lang="en-US" altLang="zh-CN" dirty="0"/>
              <a:t>IO</a:t>
            </a:r>
          </a:p>
          <a:p>
            <a:pPr>
              <a:lnSpc>
                <a:spcPct val="125000"/>
              </a:lnSpc>
            </a:pPr>
            <a:endParaRPr lang="zh-CN" altLang="en-US" dirty="0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0D7E0AF-0B6D-8AF8-26B4-F8E6E4CB7A7B}"/>
              </a:ext>
            </a:extLst>
          </p:cNvPr>
          <p:cNvSpPr txBox="1"/>
          <p:nvPr/>
        </p:nvSpPr>
        <p:spPr>
          <a:xfrm>
            <a:off x="3670962" y="4724022"/>
            <a:ext cx="25710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双路供电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1+1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冗余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UPS</a:t>
            </a: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直膨式空调（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N+1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冗余）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6D5D23F-60E1-248B-A62C-C0B73EE09338}"/>
              </a:ext>
            </a:extLst>
          </p:cNvPr>
          <p:cNvSpPr txBox="1"/>
          <p:nvPr/>
        </p:nvSpPr>
        <p:spPr>
          <a:xfrm>
            <a:off x="6871654" y="5804548"/>
            <a:ext cx="3137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UPS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N+1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模块冗余）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冷冻水空调（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N+1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冗余）</a:t>
            </a:r>
            <a:endParaRPr lang="en-US" altLang="zh-CN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19273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8E548F9-15CA-6D88-9E34-23890ED1A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LaTeX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AE5D115-59E4-FDD6-1704-801B931019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24" y="1484314"/>
            <a:ext cx="3094150" cy="43926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2022</a:t>
            </a:r>
            <a:r>
              <a:rPr lang="zh-CN" altLang="en-US" dirty="0"/>
              <a:t>年</a:t>
            </a:r>
            <a:r>
              <a:rPr lang="en-US" altLang="zh-CN" dirty="0"/>
              <a:t>12</a:t>
            </a:r>
            <a:r>
              <a:rPr lang="zh-CN" altLang="en-US" dirty="0"/>
              <a:t>月全新升级面向全校服务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原</a:t>
            </a:r>
            <a:r>
              <a:rPr lang="en-US" altLang="zh-CN" dirty="0"/>
              <a:t>2021</a:t>
            </a:r>
            <a:r>
              <a:rPr lang="zh-CN" altLang="en-US" dirty="0"/>
              <a:t>年旧系统于今年下线</a:t>
            </a: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417F780-84E9-B0A6-6BCE-EAE075768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40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2D87D10-03D4-A85C-B7F1-7EA353428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73" y="1290918"/>
            <a:ext cx="8473427" cy="556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5721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8978D4-BEDD-4993-B3DE-301E77508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Git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EAA439-9ED8-47A2-A00D-1FC03C08B5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2350" y="1484314"/>
            <a:ext cx="6648456" cy="2584187"/>
          </a:xfrm>
        </p:spPr>
        <p:txBody>
          <a:bodyPr/>
          <a:lstStyle/>
          <a:p>
            <a:pPr marL="0" indent="0">
              <a:buNone/>
            </a:pPr>
            <a:r>
              <a:rPr lang="en-US" altLang="zh-CN" dirty="0"/>
              <a:t>git.nju.edu.cn	</a:t>
            </a:r>
            <a:r>
              <a:rPr lang="en-US" altLang="zh-CN" dirty="0" err="1"/>
              <a:t>ssh</a:t>
            </a:r>
            <a:r>
              <a:rPr lang="en-US" altLang="zh-CN" dirty="0"/>
              <a:t>/https</a:t>
            </a:r>
          </a:p>
          <a:p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代码托管与协作，开源软件发布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CI/CD</a:t>
            </a:r>
            <a:r>
              <a:rPr lang="zh-CN" altLang="en-US" dirty="0"/>
              <a:t>、</a:t>
            </a:r>
            <a:r>
              <a:rPr lang="en-US" altLang="zh-CN" dirty="0"/>
              <a:t>GitHub</a:t>
            </a:r>
            <a:r>
              <a:rPr lang="zh-CN" altLang="en-US" dirty="0"/>
              <a:t>双向同步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6776E9-5378-4637-A1AD-9BE1A3145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41</a:t>
            </a:fld>
            <a:endParaRPr lang="en-US" altLang="zh-CN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0A1C807-7A30-1240-25ED-A48AB8B45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194" y="5578585"/>
            <a:ext cx="3130711" cy="123196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DB3C2EAB-6509-A3F1-471C-E48DE1EE6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194" y="1279414"/>
            <a:ext cx="2971953" cy="429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034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962DE1-F7F0-47B3-8D60-637952F83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其它服务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28D5CF-01E9-4FBC-BED6-0B6187D74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548" y="1546789"/>
            <a:ext cx="4550043" cy="4392612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CN" altLang="en-US" dirty="0"/>
              <a:t>远程控制：从校外免</a:t>
            </a:r>
            <a:r>
              <a:rPr lang="en-US" altLang="zh-CN" dirty="0"/>
              <a:t>VPN</a:t>
            </a:r>
            <a:r>
              <a:rPr lang="zh-CN" altLang="en-US" dirty="0"/>
              <a:t>远程控制校内设备，全流程事后可审计。</a:t>
            </a:r>
            <a:endParaRPr lang="en-US" altLang="zh-CN" dirty="0"/>
          </a:p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zh-CN" altLang="en-US" dirty="0"/>
              <a:t>网络测速：用于判断网络故障。</a:t>
            </a:r>
            <a:endParaRPr lang="en-US" altLang="zh-CN" dirty="0"/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http(s)://test.nju.edu.cn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en-US" altLang="zh-CN" dirty="0"/>
              <a:t>http(s)://test6.nju.edu.cn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3414F25-65B8-49B4-8BE5-334B406A1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42</a:t>
            </a:fld>
            <a:endParaRPr lang="en-US" altLang="zh-CN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49F270BA-611A-EB9B-2F06-9D19F1874C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728" r="16696" b="52379"/>
          <a:stretch/>
        </p:blipFill>
        <p:spPr>
          <a:xfrm>
            <a:off x="5497758" y="1291562"/>
            <a:ext cx="2851111" cy="5269465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9B5509FE-79BB-E50A-5BAF-58731D3A4E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32" t="47665" r="6038" b="3078"/>
          <a:stretch/>
        </p:blipFill>
        <p:spPr>
          <a:xfrm>
            <a:off x="8348869" y="1291562"/>
            <a:ext cx="3680319" cy="545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3459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20BA3A-183D-4CC1-B52A-DF1BF7908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D3E71E9-7072-4233-B24A-BB5ABE590B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F03CA1-213B-450E-8149-B5FC83BEC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43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29354874-B86F-417B-9978-DEA16C7F82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68" y="1338009"/>
            <a:ext cx="11519492" cy="4946904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0DD8801B-1540-DBDC-7DDE-D9CD5C4419CD}"/>
              </a:ext>
            </a:extLst>
          </p:cNvPr>
          <p:cNvSpPr txBox="1"/>
          <p:nvPr/>
        </p:nvSpPr>
        <p:spPr>
          <a:xfrm>
            <a:off x="4998427" y="2176096"/>
            <a:ext cx="41939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https://doc.nju.edu.cn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5402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811E84-C599-44E8-9A68-2BA3239E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E54F8B-4A37-48D9-B2DC-D237797D3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3D8CF5-FBE0-4E0B-928D-2DC9266B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44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A3F4951-CEB9-4878-8F01-FA64F283C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118"/>
            <a:ext cx="7235220" cy="561188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E52FFA3-3865-491D-9EC3-CC829DEFE6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7625" y="1244769"/>
            <a:ext cx="4153181" cy="561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650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811E84-C599-44E8-9A68-2BA3239E7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E54F8B-4A37-48D9-B2DC-D237797D3B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13D8CF5-FBE0-4E0B-928D-2DC9266BE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45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A3F4951-CEB9-4878-8F01-FA64F283C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46118"/>
            <a:ext cx="7235220" cy="561188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1FC4BB2-C891-0710-1590-936619E3CC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0753" y="1239894"/>
            <a:ext cx="5728952" cy="4881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3A52E93-5439-D7AD-068B-8EFE436DE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643" y="4052059"/>
            <a:ext cx="3968074" cy="2756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861255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CE1B54-CB2C-AD61-BC01-A8F2BFE29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8DD6955-7710-46F1-D164-AC32B539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46</a:t>
            </a:fld>
            <a:endParaRPr lang="en-US" altLang="zh-CN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5CF26F0-6A93-5CF7-AECA-618676BBA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33" y="1234659"/>
            <a:ext cx="4973830" cy="561959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CDE8AC4-BB10-E705-D793-46D30AFEA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4736" y="1235308"/>
            <a:ext cx="3331114" cy="562269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327BE46-CCB6-8719-2999-C068CEABBB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05850" y="1238404"/>
            <a:ext cx="3277619" cy="561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6953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DF73822-E581-4384-8F79-EBB7B58C8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C627F63-BBFE-4DB0-80F6-C523DE20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47</a:t>
            </a:fld>
            <a:endParaRPr lang="en-US" altLang="zh-CN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7EEE6F8-49D4-B543-3F81-52D7887603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063" b="1433"/>
          <a:stretch/>
        </p:blipFill>
        <p:spPr>
          <a:xfrm>
            <a:off x="0" y="1242129"/>
            <a:ext cx="5029200" cy="561587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4BF46C1-202A-8C8D-7B37-CB5567A0D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0410" y="1249678"/>
            <a:ext cx="3585601" cy="560832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CDE31C7-076C-F891-7BA8-5A803A64A0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98860" y="1249678"/>
            <a:ext cx="3440742" cy="560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99667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899629-0ACC-4EE9-A23D-A2CFA61AD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7E232B2-5767-4654-85B0-73666B2CEF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A383F1E-030E-4B19-9C3F-5D4E4A84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48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62A8F76-7347-4ADE-A6AB-B9E70A3586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4708"/>
            <a:ext cx="5979160" cy="56132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12B43FAE-02E3-4AEA-884A-B13C7C268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614" y="1238116"/>
            <a:ext cx="5979160" cy="5619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7479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CFAE7F-9A9A-4486-A9B0-BAF84F5CB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AEEA274-11E8-4455-92D7-72C26E88E6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CE3446D-A2E1-4900-B678-9EC7D2426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49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F69D5535-F250-4792-BCFD-E8152A2BF52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08"/>
          <a:stretch/>
        </p:blipFill>
        <p:spPr>
          <a:xfrm>
            <a:off x="1" y="1264920"/>
            <a:ext cx="6060440" cy="55930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7B44296-2051-44DA-B83B-7CDF5342F7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517" y="1336430"/>
            <a:ext cx="4096995" cy="38508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35B3AAA-AF3E-E31F-E090-C24EB6872A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6403" y="2396089"/>
            <a:ext cx="4676172" cy="43926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902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3DB470-6BDA-48B5-A1BB-27B2157C9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云配电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69997F-B217-48DA-9D20-AAEC557F4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5</a:t>
            </a:fld>
            <a:endParaRPr lang="en-US" altLang="zh-CN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DF897086-0C61-4209-850E-4AB560DA3A28}"/>
              </a:ext>
            </a:extLst>
          </p:cNvPr>
          <p:cNvSpPr/>
          <p:nvPr/>
        </p:nvSpPr>
        <p:spPr bwMode="auto">
          <a:xfrm>
            <a:off x="3869268" y="1608666"/>
            <a:ext cx="1583267" cy="6858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160A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市电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34BED8F-512A-4EFF-B3DB-81E18E84FB4D}"/>
              </a:ext>
            </a:extLst>
          </p:cNvPr>
          <p:cNvSpPr/>
          <p:nvPr/>
        </p:nvSpPr>
        <p:spPr bwMode="auto">
          <a:xfrm>
            <a:off x="6739466" y="1608666"/>
            <a:ext cx="1583267" cy="6858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160A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市电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69DAC7C-20DE-4793-AAC5-5D15D2288AC0}"/>
              </a:ext>
            </a:extLst>
          </p:cNvPr>
          <p:cNvSpPr/>
          <p:nvPr/>
        </p:nvSpPr>
        <p:spPr bwMode="auto">
          <a:xfrm>
            <a:off x="3869267" y="2878666"/>
            <a:ext cx="1583267" cy="68580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20+20 UPS 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CE1FDBA-D61E-41C0-8157-CFC35EA7DF68}"/>
              </a:ext>
            </a:extLst>
          </p:cNvPr>
          <p:cNvSpPr/>
          <p:nvPr/>
        </p:nvSpPr>
        <p:spPr bwMode="auto">
          <a:xfrm>
            <a:off x="6739465" y="2878666"/>
            <a:ext cx="1583267" cy="68580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20+20 UPS 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ADDDFC0-2F6E-43F3-A58D-B867C8E33199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 bwMode="auto">
          <a:xfrm flipH="1">
            <a:off x="4660901" y="2294466"/>
            <a:ext cx="1" cy="584200"/>
          </a:xfrm>
          <a:prstGeom prst="line">
            <a:avLst/>
          </a:prstGeom>
          <a:ln w="381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C967049-3EAF-44E0-BDE0-0B1B83E2A8BC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 bwMode="auto">
          <a:xfrm flipH="1">
            <a:off x="7531099" y="2294466"/>
            <a:ext cx="1" cy="584200"/>
          </a:xfrm>
          <a:prstGeom prst="line">
            <a:avLst/>
          </a:prstGeom>
          <a:ln w="381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AB205A0A-D9EC-478D-9B83-E320000C998D}"/>
              </a:ext>
            </a:extLst>
          </p:cNvPr>
          <p:cNvSpPr/>
          <p:nvPr/>
        </p:nvSpPr>
        <p:spPr bwMode="auto">
          <a:xfrm>
            <a:off x="3869266" y="4148666"/>
            <a:ext cx="1583267" cy="6858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输出配电</a:t>
            </a: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 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F2CBA6E-D986-45A6-A83F-E47CCFD27BAF}"/>
              </a:ext>
            </a:extLst>
          </p:cNvPr>
          <p:cNvSpPr/>
          <p:nvPr/>
        </p:nvSpPr>
        <p:spPr bwMode="auto">
          <a:xfrm>
            <a:off x="6739465" y="4148666"/>
            <a:ext cx="1583267" cy="6858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输出配电</a:t>
            </a: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 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829C6CD-EFC0-4393-B20C-167C052510E7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 bwMode="auto">
          <a:xfrm flipH="1">
            <a:off x="4660900" y="3564466"/>
            <a:ext cx="1" cy="5842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0B1AA148-D846-443D-87AB-AB869D2D4D10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 bwMode="auto">
          <a:xfrm>
            <a:off x="7531099" y="3564466"/>
            <a:ext cx="0" cy="5842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9D47DFC8-2127-4001-9635-0D2A9D433B64}"/>
              </a:ext>
            </a:extLst>
          </p:cNvPr>
          <p:cNvCxnSpPr>
            <a:cxnSpLocks/>
            <a:stCxn id="5" idx="1"/>
            <a:endCxn id="16" idx="1"/>
          </p:cNvCxnSpPr>
          <p:nvPr/>
        </p:nvCxnSpPr>
        <p:spPr bwMode="auto">
          <a:xfrm rot="10800000" flipV="1">
            <a:off x="3869266" y="1951566"/>
            <a:ext cx="2" cy="2540000"/>
          </a:xfrm>
          <a:prstGeom prst="bentConnector3">
            <a:avLst>
              <a:gd name="adj1" fmla="val 11430100000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连接符: 肘形 26">
            <a:extLst>
              <a:ext uri="{FF2B5EF4-FFF2-40B4-BE49-F238E27FC236}">
                <a16:creationId xmlns:a16="http://schemas.microsoft.com/office/drawing/2014/main" id="{49755212-BC94-42A5-B90F-A0BAA54564D2}"/>
              </a:ext>
            </a:extLst>
          </p:cNvPr>
          <p:cNvCxnSpPr>
            <a:cxnSpLocks/>
            <a:stCxn id="6" idx="3"/>
            <a:endCxn id="17" idx="3"/>
          </p:cNvCxnSpPr>
          <p:nvPr/>
        </p:nvCxnSpPr>
        <p:spPr bwMode="auto">
          <a:xfrm flipH="1">
            <a:off x="8322732" y="1951566"/>
            <a:ext cx="1" cy="2540000"/>
          </a:xfrm>
          <a:prstGeom prst="bentConnector3">
            <a:avLst>
              <a:gd name="adj1" fmla="val -22860000000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1FB359B8-08DA-4398-8B9E-E5DA616FDB3F}"/>
              </a:ext>
            </a:extLst>
          </p:cNvPr>
          <p:cNvSpPr/>
          <p:nvPr/>
        </p:nvSpPr>
        <p:spPr bwMode="auto">
          <a:xfrm>
            <a:off x="5304367" y="5418666"/>
            <a:ext cx="158326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IT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DC08F186-107E-4AC0-89EF-BB082E3F9B5D}"/>
              </a:ext>
            </a:extLst>
          </p:cNvPr>
          <p:cNvCxnSpPr>
            <a:cxnSpLocks/>
            <a:stCxn id="16" idx="2"/>
            <a:endCxn id="30" idx="1"/>
          </p:cNvCxnSpPr>
          <p:nvPr/>
        </p:nvCxnSpPr>
        <p:spPr bwMode="auto">
          <a:xfrm>
            <a:off x="4660900" y="4834466"/>
            <a:ext cx="643467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FD167989-79A3-45D0-ABDD-37312AFF76EB}"/>
              </a:ext>
            </a:extLst>
          </p:cNvPr>
          <p:cNvCxnSpPr>
            <a:cxnSpLocks/>
            <a:stCxn id="17" idx="2"/>
            <a:endCxn id="30" idx="3"/>
          </p:cNvCxnSpPr>
          <p:nvPr/>
        </p:nvCxnSpPr>
        <p:spPr bwMode="auto">
          <a:xfrm flipH="1">
            <a:off x="6887633" y="4834466"/>
            <a:ext cx="643466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98C4D0E7-51A5-4A9C-A2C9-DE916D9A87BC}"/>
              </a:ext>
            </a:extLst>
          </p:cNvPr>
          <p:cNvGrpSpPr/>
          <p:nvPr/>
        </p:nvGrpSpPr>
        <p:grpSpPr>
          <a:xfrm>
            <a:off x="1642534" y="2520029"/>
            <a:ext cx="1583267" cy="1403073"/>
            <a:chOff x="1684445" y="2570992"/>
            <a:chExt cx="1583267" cy="1403073"/>
          </a:xfrm>
        </p:grpSpPr>
        <p:sp>
          <p:nvSpPr>
            <p:cNvPr id="46" name="矩形: 圆角 45">
              <a:extLst>
                <a:ext uri="{FF2B5EF4-FFF2-40B4-BE49-F238E27FC236}">
                  <a16:creationId xmlns:a16="http://schemas.microsoft.com/office/drawing/2014/main" id="{15D41C8C-E55F-41EC-8926-44762E6DF064}"/>
                </a:ext>
              </a:extLst>
            </p:cNvPr>
            <p:cNvSpPr/>
            <p:nvPr/>
          </p:nvSpPr>
          <p:spPr bwMode="auto">
            <a:xfrm>
              <a:off x="1684445" y="2570992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40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1 A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  <p:sp>
          <p:nvSpPr>
            <p:cNvPr id="47" name="矩形: 圆角 46">
              <a:extLst>
                <a:ext uri="{FF2B5EF4-FFF2-40B4-BE49-F238E27FC236}">
                  <a16:creationId xmlns:a16="http://schemas.microsoft.com/office/drawing/2014/main" id="{6555B7EC-AF9B-4EDB-BB4C-09B6C250A0CA}"/>
                </a:ext>
              </a:extLst>
            </p:cNvPr>
            <p:cNvSpPr/>
            <p:nvPr/>
          </p:nvSpPr>
          <p:spPr bwMode="auto">
            <a:xfrm>
              <a:off x="1684445" y="3288265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40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1 B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</p:grp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8875723C-4472-4F02-A8E1-27D06098D1C8}"/>
              </a:ext>
            </a:extLst>
          </p:cNvPr>
          <p:cNvGrpSpPr/>
          <p:nvPr/>
        </p:nvGrpSpPr>
        <p:grpSpPr>
          <a:xfrm>
            <a:off x="8966199" y="2520029"/>
            <a:ext cx="1583267" cy="1403073"/>
            <a:chOff x="1684445" y="2570992"/>
            <a:chExt cx="1583267" cy="1403073"/>
          </a:xfrm>
        </p:grpSpPr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1659A099-D631-4A9F-AE86-D9D5F54D0427}"/>
                </a:ext>
              </a:extLst>
            </p:cNvPr>
            <p:cNvSpPr/>
            <p:nvPr/>
          </p:nvSpPr>
          <p:spPr bwMode="auto">
            <a:xfrm>
              <a:off x="1684445" y="2570992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40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2 A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  <p:sp>
          <p:nvSpPr>
            <p:cNvPr id="54" name="矩形: 圆角 53">
              <a:extLst>
                <a:ext uri="{FF2B5EF4-FFF2-40B4-BE49-F238E27FC236}">
                  <a16:creationId xmlns:a16="http://schemas.microsoft.com/office/drawing/2014/main" id="{6707B88C-2425-41D3-82F7-998357B18632}"/>
                </a:ext>
              </a:extLst>
            </p:cNvPr>
            <p:cNvSpPr/>
            <p:nvPr/>
          </p:nvSpPr>
          <p:spPr bwMode="auto">
            <a:xfrm>
              <a:off x="1684445" y="3288265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40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2 B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</p:grp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5D581CC1-7DA0-436E-8EBB-89DB8618D384}"/>
              </a:ext>
            </a:extLst>
          </p:cNvPr>
          <p:cNvCxnSpPr>
            <a:cxnSpLocks/>
            <a:stCxn id="46" idx="3"/>
            <a:endCxn id="7" idx="1"/>
          </p:cNvCxnSpPr>
          <p:nvPr/>
        </p:nvCxnSpPr>
        <p:spPr bwMode="auto">
          <a:xfrm>
            <a:off x="3225801" y="2862929"/>
            <a:ext cx="643466" cy="358637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2F779B70-3A7E-4C30-B118-834A23E37493}"/>
              </a:ext>
            </a:extLst>
          </p:cNvPr>
          <p:cNvCxnSpPr>
            <a:cxnSpLocks/>
            <a:stCxn id="47" idx="3"/>
            <a:endCxn id="7" idx="1"/>
          </p:cNvCxnSpPr>
          <p:nvPr/>
        </p:nvCxnSpPr>
        <p:spPr bwMode="auto">
          <a:xfrm flipV="1">
            <a:off x="3225801" y="3221566"/>
            <a:ext cx="643466" cy="358636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3EA88EE7-E4E1-40AB-91A3-3BD3A6054D7F}"/>
              </a:ext>
            </a:extLst>
          </p:cNvPr>
          <p:cNvCxnSpPr>
            <a:cxnSpLocks/>
            <a:stCxn id="8" idx="3"/>
            <a:endCxn id="53" idx="1"/>
          </p:cNvCxnSpPr>
          <p:nvPr/>
        </p:nvCxnSpPr>
        <p:spPr bwMode="auto">
          <a:xfrm flipV="1">
            <a:off x="8322732" y="2862929"/>
            <a:ext cx="643467" cy="358637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121372CE-8572-4E61-8A7D-4D38965939F7}"/>
              </a:ext>
            </a:extLst>
          </p:cNvPr>
          <p:cNvCxnSpPr>
            <a:cxnSpLocks/>
            <a:stCxn id="8" idx="3"/>
            <a:endCxn id="54" idx="1"/>
          </p:cNvCxnSpPr>
          <p:nvPr/>
        </p:nvCxnSpPr>
        <p:spPr bwMode="auto">
          <a:xfrm>
            <a:off x="8322732" y="3221566"/>
            <a:ext cx="643467" cy="358636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F9D4854F-A8E6-48B0-A55F-151B41B1686B}"/>
              </a:ext>
            </a:extLst>
          </p:cNvPr>
          <p:cNvSpPr/>
          <p:nvPr/>
        </p:nvSpPr>
        <p:spPr bwMode="auto">
          <a:xfrm>
            <a:off x="1642534" y="1475593"/>
            <a:ext cx="1583267" cy="685800"/>
          </a:xfrm>
          <a:prstGeom prst="roundRect">
            <a:avLst/>
          </a:prstGeom>
          <a:solidFill>
            <a:srgbClr val="92D050">
              <a:alpha val="50000"/>
            </a:srgb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空调</a:t>
            </a:r>
          </a:p>
        </p:txBody>
      </p:sp>
      <p:sp>
        <p:nvSpPr>
          <p:cNvPr id="34" name="矩形: 圆角 33">
            <a:extLst>
              <a:ext uri="{FF2B5EF4-FFF2-40B4-BE49-F238E27FC236}">
                <a16:creationId xmlns:a16="http://schemas.microsoft.com/office/drawing/2014/main" id="{11FACBA9-A488-4AB9-81F6-89CE1E1BC28A}"/>
              </a:ext>
            </a:extLst>
          </p:cNvPr>
          <p:cNvSpPr/>
          <p:nvPr/>
        </p:nvSpPr>
        <p:spPr bwMode="auto">
          <a:xfrm>
            <a:off x="8966198" y="1475593"/>
            <a:ext cx="1583267" cy="685800"/>
          </a:xfrm>
          <a:prstGeom prst="roundRect">
            <a:avLst/>
          </a:prstGeom>
          <a:solidFill>
            <a:srgbClr val="92D050">
              <a:alpha val="50000"/>
            </a:srgb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空调</a:t>
            </a:r>
          </a:p>
        </p:txBody>
      </p:sp>
      <p:cxnSp>
        <p:nvCxnSpPr>
          <p:cNvPr id="24" name="连接符: 曲线 23">
            <a:extLst>
              <a:ext uri="{FF2B5EF4-FFF2-40B4-BE49-F238E27FC236}">
                <a16:creationId xmlns:a16="http://schemas.microsoft.com/office/drawing/2014/main" id="{1C2ECC8A-254A-43AB-8FF8-6B6CAAAFC526}"/>
              </a:ext>
            </a:extLst>
          </p:cNvPr>
          <p:cNvCxnSpPr>
            <a:cxnSpLocks/>
            <a:stCxn id="29" idx="3"/>
            <a:endCxn id="5" idx="1"/>
          </p:cNvCxnSpPr>
          <p:nvPr/>
        </p:nvCxnSpPr>
        <p:spPr bwMode="auto">
          <a:xfrm>
            <a:off x="3225801" y="1818493"/>
            <a:ext cx="643467" cy="133073"/>
          </a:xfrm>
          <a:prstGeom prst="curvedConnector3">
            <a:avLst/>
          </a:prstGeom>
          <a:ln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连接符: 曲线 43">
            <a:extLst>
              <a:ext uri="{FF2B5EF4-FFF2-40B4-BE49-F238E27FC236}">
                <a16:creationId xmlns:a16="http://schemas.microsoft.com/office/drawing/2014/main" id="{CB1319DE-7DA6-4ED1-ABBE-93862EBEBB35}"/>
              </a:ext>
            </a:extLst>
          </p:cNvPr>
          <p:cNvCxnSpPr>
            <a:cxnSpLocks/>
            <a:stCxn id="6" idx="3"/>
            <a:endCxn id="34" idx="1"/>
          </p:cNvCxnSpPr>
          <p:nvPr/>
        </p:nvCxnSpPr>
        <p:spPr bwMode="auto">
          <a:xfrm flipV="1">
            <a:off x="8322733" y="1818493"/>
            <a:ext cx="643465" cy="133073"/>
          </a:xfrm>
          <a:prstGeom prst="curvedConnector3">
            <a:avLst/>
          </a:prstGeom>
          <a:ln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2021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FBCB14-DF8A-4ABC-AAAC-908BEA53B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文档中心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707DAE-D0A2-46A5-A2A9-D43521B07E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F8AAD91-6018-47E0-83CA-4C60619E8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50</a:t>
            </a:fld>
            <a:endParaRPr lang="en-US" altLang="zh-CN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4D76ACD7-490B-484A-AC71-3EF678035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54760"/>
            <a:ext cx="7005796" cy="555752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69ED8349-D600-44FF-B3BE-49AC8C84B7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806" y="1257179"/>
            <a:ext cx="4297000" cy="560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6999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2AA05B-8619-47A9-8B34-09D46FB19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在线服务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A572CAE-A648-454F-9FE7-030BB9C59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eScience</a:t>
            </a:r>
            <a:r>
              <a:rPr lang="zh-CN" altLang="en-US" dirty="0"/>
              <a:t>文档中心</a:t>
            </a:r>
            <a:r>
              <a:rPr lang="en-US" altLang="zh-CN" dirty="0"/>
              <a:t>	doc.nju.edu.cn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公众号</a:t>
            </a:r>
            <a:r>
              <a:rPr lang="en-US" altLang="zh-CN" dirty="0"/>
              <a:t>	</a:t>
            </a:r>
            <a:r>
              <a:rPr lang="zh-CN" altLang="en-US" dirty="0"/>
              <a:t>微结构</a:t>
            </a:r>
            <a:r>
              <a:rPr lang="en-US" altLang="zh-CN" dirty="0"/>
              <a:t>eScience</a:t>
            </a:r>
          </a:p>
          <a:p>
            <a:pPr>
              <a:lnSpc>
                <a:spcPct val="150000"/>
              </a:lnSpc>
            </a:pPr>
            <a:r>
              <a:rPr lang="zh-CN" altLang="en-US" dirty="0"/>
              <a:t>微信群（</a:t>
            </a:r>
            <a:r>
              <a:rPr lang="en-US" altLang="zh-CN" dirty="0"/>
              <a:t>HPC/</a:t>
            </a:r>
            <a:r>
              <a:rPr lang="zh-CN" altLang="en-US" dirty="0"/>
              <a:t>云盘表格</a:t>
            </a:r>
            <a:r>
              <a:rPr lang="en-US" altLang="zh-CN" dirty="0" err="1"/>
              <a:t>TeX</a:t>
            </a:r>
            <a:r>
              <a:rPr lang="zh-CN" altLang="en-US" dirty="0"/>
              <a:t>）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en-US" altLang="zh-CN" dirty="0"/>
              <a:t>QQ</a:t>
            </a:r>
            <a:r>
              <a:rPr lang="zh-CN" altLang="en-US" dirty="0"/>
              <a:t>群（</a:t>
            </a:r>
            <a:r>
              <a:rPr lang="en-US" altLang="zh-CN" dirty="0"/>
              <a:t>HPC/</a:t>
            </a:r>
            <a:r>
              <a:rPr lang="zh-CN" altLang="en-US" dirty="0"/>
              <a:t>云盘表格</a:t>
            </a:r>
            <a:r>
              <a:rPr lang="en-US" altLang="zh-CN" dirty="0" err="1"/>
              <a:t>TeX</a:t>
            </a:r>
            <a:r>
              <a:rPr lang="en-US" altLang="zh-CN" dirty="0"/>
              <a:t>/</a:t>
            </a:r>
            <a:r>
              <a:rPr lang="zh-CN" altLang="en-US" dirty="0"/>
              <a:t>远程控制</a:t>
            </a:r>
            <a:r>
              <a:rPr lang="en-US" altLang="zh-CN" dirty="0"/>
              <a:t>/LUG</a:t>
            </a:r>
            <a:r>
              <a:rPr lang="zh-CN" altLang="en-US" dirty="0"/>
              <a:t>）</a:t>
            </a:r>
            <a:endParaRPr lang="en-US" altLang="zh-CN" dirty="0"/>
          </a:p>
          <a:p>
            <a:pPr>
              <a:lnSpc>
                <a:spcPct val="150000"/>
              </a:lnSpc>
            </a:pP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院系和部处</a:t>
            </a:r>
            <a:r>
              <a:rPr lang="en-US" altLang="zh-CN" dirty="0"/>
              <a:t>eScience</a:t>
            </a:r>
            <a:r>
              <a:rPr lang="zh-CN" altLang="en-US" dirty="0"/>
              <a:t>服务讲解培训</a:t>
            </a: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6002BAF-420C-4ED8-B30D-78C9C286E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51</a:t>
            </a:fld>
            <a:endParaRPr lang="en-US" altLang="zh-CN"/>
          </a:p>
        </p:txBody>
      </p:sp>
      <p:pic>
        <p:nvPicPr>
          <p:cNvPr id="5" name="图片 4" descr="一些文字和图案&#10;&#10;描述已自动生成">
            <a:extLst>
              <a:ext uri="{FF2B5EF4-FFF2-40B4-BE49-F238E27FC236}">
                <a16:creationId xmlns:a16="http://schemas.microsoft.com/office/drawing/2014/main" id="{66CA8E9C-6981-17A5-0C4D-2D438E191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03446" y="3180074"/>
            <a:ext cx="2193612" cy="21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2278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638A38-FA2B-42F9-B7EF-3F7243FB6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等保测评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46429DD-B351-4851-98C3-DC78037D9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24" y="1484314"/>
            <a:ext cx="7125398" cy="439261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dirty="0"/>
              <a:t>e-Science</a:t>
            </a:r>
            <a:r>
              <a:rPr lang="zh-CN" altLang="en-US" dirty="0"/>
              <a:t>中心综合信息平台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第二级（</a:t>
            </a:r>
            <a:r>
              <a:rPr lang="en-US" altLang="zh-CN" dirty="0"/>
              <a:t>S2A2G2</a:t>
            </a:r>
            <a:r>
              <a:rPr lang="zh-CN" altLang="en-US" dirty="0"/>
              <a:t>）</a:t>
            </a:r>
            <a:endParaRPr lang="en-US" altLang="zh-CN" dirty="0"/>
          </a:p>
          <a:p>
            <a:pPr>
              <a:lnSpc>
                <a:spcPct val="150000"/>
              </a:lnSpc>
            </a:pPr>
            <a:r>
              <a:rPr lang="zh-CN" altLang="en-US" dirty="0"/>
              <a:t>结论：良，得分：</a:t>
            </a:r>
            <a:r>
              <a:rPr lang="en-US" altLang="zh-CN" dirty="0"/>
              <a:t>85.05</a:t>
            </a:r>
            <a:r>
              <a:rPr lang="zh-CN" altLang="en-US" dirty="0"/>
              <a:t>分</a:t>
            </a:r>
            <a:endParaRPr lang="en-US" altLang="zh-CN" dirty="0"/>
          </a:p>
          <a:p>
            <a:pPr lvl="1">
              <a:lnSpc>
                <a:spcPct val="150000"/>
              </a:lnSpc>
            </a:pPr>
            <a:r>
              <a:rPr lang="zh-CN" altLang="en-US" dirty="0"/>
              <a:t>物理机房、网络设备、安全设备</a:t>
            </a:r>
          </a:p>
          <a:p>
            <a:pPr lvl="1">
              <a:lnSpc>
                <a:spcPct val="150000"/>
              </a:lnSpc>
            </a:pPr>
            <a:r>
              <a:rPr lang="zh-CN" altLang="en-US" dirty="0"/>
              <a:t>云盘、表格、</a:t>
            </a:r>
            <a:r>
              <a:rPr lang="en-US" altLang="zh-CN" dirty="0" err="1"/>
              <a:t>OfficeOnline</a:t>
            </a:r>
            <a:r>
              <a:rPr lang="zh-CN" altLang="en-US" dirty="0"/>
              <a:t>、镜像站、</a:t>
            </a:r>
            <a:r>
              <a:rPr lang="en-US" altLang="zh-CN" dirty="0"/>
              <a:t>Git</a:t>
            </a:r>
            <a:r>
              <a:rPr lang="zh-CN" altLang="en-US" dirty="0"/>
              <a:t>、</a:t>
            </a:r>
            <a:r>
              <a:rPr lang="en-US" altLang="zh-CN" dirty="0"/>
              <a:t>HPC</a:t>
            </a:r>
            <a:r>
              <a:rPr lang="zh-CN" altLang="en-US" dirty="0"/>
              <a:t>服务门户、多个网站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F16FA9-7EDD-4623-86CE-83F7CAC2FC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52</a:t>
            </a:fld>
            <a:endParaRPr lang="en-US" altLang="zh-CN"/>
          </a:p>
        </p:txBody>
      </p:sp>
      <p:pic>
        <p:nvPicPr>
          <p:cNvPr id="7" name="图片 6" descr="图片包含 文本&#10;&#10;描述已自动生成">
            <a:extLst>
              <a:ext uri="{FF2B5EF4-FFF2-40B4-BE49-F238E27FC236}">
                <a16:creationId xmlns:a16="http://schemas.microsoft.com/office/drawing/2014/main" id="{52527FC3-3681-401A-BC7A-BD4C717080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6" r="982"/>
          <a:stretch/>
        </p:blipFill>
        <p:spPr>
          <a:xfrm>
            <a:off x="7885290" y="1254013"/>
            <a:ext cx="3817754" cy="5488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681466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6A1672AD-F745-4002-BE04-24D6F876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53</a:t>
            </a:fld>
            <a:endParaRPr lang="en-US" altLang="zh-CN"/>
          </a:p>
        </p:txBody>
      </p:sp>
      <p:pic>
        <p:nvPicPr>
          <p:cNvPr id="6" name="图片 5" descr="图片包含 游戏机, 衬衫&#10;&#10;描述已自动生成">
            <a:extLst>
              <a:ext uri="{FF2B5EF4-FFF2-40B4-BE49-F238E27FC236}">
                <a16:creationId xmlns:a16="http://schemas.microsoft.com/office/drawing/2014/main" id="{26BC401D-D8FD-475C-BF4D-B675F89D62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995" y="1729896"/>
            <a:ext cx="3772010" cy="339820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85F0265-7285-41AB-A71B-5AB899CEE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1694" y="115887"/>
            <a:ext cx="1571812" cy="106255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15F16B95-E549-13AA-20F8-96628608DE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881" t="25685" r="12030" b="19182"/>
          <a:stretch/>
        </p:blipFill>
        <p:spPr>
          <a:xfrm>
            <a:off x="517348" y="1729896"/>
            <a:ext cx="2138584" cy="2113498"/>
          </a:xfrm>
          <a:prstGeom prst="rect">
            <a:avLst/>
          </a:prstGeom>
        </p:spPr>
      </p:pic>
      <p:pic>
        <p:nvPicPr>
          <p:cNvPr id="3" name="图片 2" descr="一些文字和图案&#10;&#10;描述已自动生成">
            <a:extLst>
              <a:ext uri="{FF2B5EF4-FFF2-40B4-BE49-F238E27FC236}">
                <a16:creationId xmlns:a16="http://schemas.microsoft.com/office/drawing/2014/main" id="{502B8EC3-098C-81D0-23C7-CCD04C2B76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4888" y="1689839"/>
            <a:ext cx="2193612" cy="21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981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33DB470-6BDA-48B5-A1BB-27B2157C9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r>
              <a:rPr lang="zh-CN" altLang="en-US" dirty="0"/>
              <a:t>配电</a:t>
            </a: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69997F-B217-48DA-9D20-AAEC557F4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6</a:t>
            </a:fld>
            <a:endParaRPr lang="en-US" altLang="zh-CN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DF897086-0C61-4209-850E-4AB560DA3A28}"/>
              </a:ext>
            </a:extLst>
          </p:cNvPr>
          <p:cNvSpPr/>
          <p:nvPr/>
        </p:nvSpPr>
        <p:spPr bwMode="auto">
          <a:xfrm>
            <a:off x="3869268" y="1608666"/>
            <a:ext cx="1583267" cy="6858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630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A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市电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E34BED8F-512A-4EFF-B3DB-81E18E84FB4D}"/>
              </a:ext>
            </a:extLst>
          </p:cNvPr>
          <p:cNvSpPr/>
          <p:nvPr/>
        </p:nvSpPr>
        <p:spPr bwMode="auto">
          <a:xfrm>
            <a:off x="6739466" y="1608666"/>
            <a:ext cx="1583267" cy="6858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40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0A</a:t>
            </a:r>
            <a:r>
              <a: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市电</a:t>
            </a: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269DAC7C-20DE-4793-AAC5-5D15D2288AC0}"/>
              </a:ext>
            </a:extLst>
          </p:cNvPr>
          <p:cNvSpPr/>
          <p:nvPr/>
        </p:nvSpPr>
        <p:spPr bwMode="auto">
          <a:xfrm>
            <a:off x="3869267" y="2878666"/>
            <a:ext cx="1583267" cy="68580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300KVA UPS 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8CE1FDBA-D61E-41C0-8157-CFC35EA7DF68}"/>
              </a:ext>
            </a:extLst>
          </p:cNvPr>
          <p:cNvSpPr/>
          <p:nvPr/>
        </p:nvSpPr>
        <p:spPr bwMode="auto">
          <a:xfrm>
            <a:off x="6739465" y="2878666"/>
            <a:ext cx="1583267" cy="685800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200KVA UPS 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10" name="直接连接符 9">
            <a:extLst>
              <a:ext uri="{FF2B5EF4-FFF2-40B4-BE49-F238E27FC236}">
                <a16:creationId xmlns:a16="http://schemas.microsoft.com/office/drawing/2014/main" id="{6ADDDFC0-2F6E-43F3-A58D-B867C8E33199}"/>
              </a:ext>
            </a:extLst>
          </p:cNvPr>
          <p:cNvCxnSpPr>
            <a:cxnSpLocks/>
            <a:stCxn id="5" idx="2"/>
            <a:endCxn id="7" idx="0"/>
          </p:cNvCxnSpPr>
          <p:nvPr/>
        </p:nvCxnSpPr>
        <p:spPr bwMode="auto">
          <a:xfrm flipH="1">
            <a:off x="4660901" y="2294466"/>
            <a:ext cx="1" cy="584200"/>
          </a:xfrm>
          <a:prstGeom prst="line">
            <a:avLst/>
          </a:prstGeom>
          <a:ln w="381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BC967049-3EAF-44E0-BDE0-0B1B83E2A8BC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 bwMode="auto">
          <a:xfrm flipH="1">
            <a:off x="7531099" y="2294466"/>
            <a:ext cx="1" cy="584200"/>
          </a:xfrm>
          <a:prstGeom prst="line">
            <a:avLst/>
          </a:prstGeom>
          <a:ln w="38100"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AB205A0A-D9EC-478D-9B83-E320000C998D}"/>
              </a:ext>
            </a:extLst>
          </p:cNvPr>
          <p:cNvSpPr/>
          <p:nvPr/>
        </p:nvSpPr>
        <p:spPr bwMode="auto">
          <a:xfrm>
            <a:off x="3869266" y="4148666"/>
            <a:ext cx="1583267" cy="6858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输出配电</a:t>
            </a: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 1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BF2CBA6E-D986-45A6-A83F-E47CCFD27BAF}"/>
              </a:ext>
            </a:extLst>
          </p:cNvPr>
          <p:cNvSpPr/>
          <p:nvPr/>
        </p:nvSpPr>
        <p:spPr bwMode="auto">
          <a:xfrm>
            <a:off x="6739465" y="4148666"/>
            <a:ext cx="1583267" cy="685800"/>
          </a:xfrm>
          <a:prstGeom prst="roundRect">
            <a:avLst/>
          </a:prstGeom>
          <a:solidFill>
            <a:schemeClr val="accent2">
              <a:lumMod val="75000"/>
              <a:alpha val="5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CN" altLang="en-US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输出配电</a:t>
            </a:r>
            <a:r>
              <a:rPr lang="en-US" altLang="zh-CN" dirty="0">
                <a:solidFill>
                  <a:schemeClr val="tx1"/>
                </a:solidFill>
                <a:latin typeface="Times New Roman" charset="0"/>
                <a:ea typeface="宋体" pitchFamily="2" charset="-122"/>
              </a:rPr>
              <a:t> 2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8829C6CD-EFC0-4393-B20C-167C052510E7}"/>
              </a:ext>
            </a:extLst>
          </p:cNvPr>
          <p:cNvCxnSpPr>
            <a:cxnSpLocks/>
            <a:stCxn id="7" idx="2"/>
            <a:endCxn id="16" idx="0"/>
          </p:cNvCxnSpPr>
          <p:nvPr/>
        </p:nvCxnSpPr>
        <p:spPr bwMode="auto">
          <a:xfrm flipH="1">
            <a:off x="4660900" y="3564466"/>
            <a:ext cx="1" cy="5842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0B1AA148-D846-443D-87AB-AB869D2D4D10}"/>
              </a:ext>
            </a:extLst>
          </p:cNvPr>
          <p:cNvCxnSpPr>
            <a:cxnSpLocks/>
            <a:stCxn id="8" idx="2"/>
            <a:endCxn id="17" idx="0"/>
          </p:cNvCxnSpPr>
          <p:nvPr/>
        </p:nvCxnSpPr>
        <p:spPr bwMode="auto">
          <a:xfrm>
            <a:off x="7531099" y="3564466"/>
            <a:ext cx="0" cy="58420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连接符: 肘形 24">
            <a:extLst>
              <a:ext uri="{FF2B5EF4-FFF2-40B4-BE49-F238E27FC236}">
                <a16:creationId xmlns:a16="http://schemas.microsoft.com/office/drawing/2014/main" id="{9D47DFC8-2127-4001-9635-0D2A9D433B64}"/>
              </a:ext>
            </a:extLst>
          </p:cNvPr>
          <p:cNvCxnSpPr>
            <a:cxnSpLocks/>
            <a:stCxn id="5" idx="1"/>
            <a:endCxn id="16" idx="1"/>
          </p:cNvCxnSpPr>
          <p:nvPr/>
        </p:nvCxnSpPr>
        <p:spPr bwMode="auto">
          <a:xfrm rot="10800000" flipV="1">
            <a:off x="3869266" y="1951566"/>
            <a:ext cx="2" cy="2540000"/>
          </a:xfrm>
          <a:prstGeom prst="bentConnector3">
            <a:avLst>
              <a:gd name="adj1" fmla="val 11430100000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连接符: 肘形 26">
            <a:extLst>
              <a:ext uri="{FF2B5EF4-FFF2-40B4-BE49-F238E27FC236}">
                <a16:creationId xmlns:a16="http://schemas.microsoft.com/office/drawing/2014/main" id="{49755212-BC94-42A5-B90F-A0BAA54564D2}"/>
              </a:ext>
            </a:extLst>
          </p:cNvPr>
          <p:cNvCxnSpPr>
            <a:cxnSpLocks/>
            <a:stCxn id="6" idx="3"/>
            <a:endCxn id="17" idx="3"/>
          </p:cNvCxnSpPr>
          <p:nvPr/>
        </p:nvCxnSpPr>
        <p:spPr bwMode="auto">
          <a:xfrm flipH="1">
            <a:off x="8322732" y="1951566"/>
            <a:ext cx="1" cy="2540000"/>
          </a:xfrm>
          <a:prstGeom prst="bentConnector3">
            <a:avLst>
              <a:gd name="adj1" fmla="val -22860000000"/>
            </a:avLst>
          </a:prstGeom>
          <a:ln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0" name="矩形 29">
            <a:extLst>
              <a:ext uri="{FF2B5EF4-FFF2-40B4-BE49-F238E27FC236}">
                <a16:creationId xmlns:a16="http://schemas.microsoft.com/office/drawing/2014/main" id="{1FB359B8-08DA-4398-8B9E-E5DA616FDB3F}"/>
              </a:ext>
            </a:extLst>
          </p:cNvPr>
          <p:cNvSpPr/>
          <p:nvPr/>
        </p:nvSpPr>
        <p:spPr bwMode="auto">
          <a:xfrm>
            <a:off x="5304367" y="5418666"/>
            <a:ext cx="158326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IT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DC08F186-107E-4AC0-89EF-BB082E3F9B5D}"/>
              </a:ext>
            </a:extLst>
          </p:cNvPr>
          <p:cNvCxnSpPr>
            <a:cxnSpLocks/>
            <a:stCxn id="16" idx="2"/>
            <a:endCxn id="30" idx="1"/>
          </p:cNvCxnSpPr>
          <p:nvPr/>
        </p:nvCxnSpPr>
        <p:spPr bwMode="auto">
          <a:xfrm>
            <a:off x="4660900" y="4834466"/>
            <a:ext cx="643467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FD167989-79A3-45D0-ABDD-37312AFF76EB}"/>
              </a:ext>
            </a:extLst>
          </p:cNvPr>
          <p:cNvCxnSpPr>
            <a:cxnSpLocks/>
            <a:stCxn id="17" idx="2"/>
            <a:endCxn id="30" idx="3"/>
          </p:cNvCxnSpPr>
          <p:nvPr/>
        </p:nvCxnSpPr>
        <p:spPr bwMode="auto">
          <a:xfrm flipH="1">
            <a:off x="6887633" y="4834466"/>
            <a:ext cx="643466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8875723C-4472-4F02-A8E1-27D06098D1C8}"/>
              </a:ext>
            </a:extLst>
          </p:cNvPr>
          <p:cNvGrpSpPr/>
          <p:nvPr/>
        </p:nvGrpSpPr>
        <p:grpSpPr>
          <a:xfrm>
            <a:off x="8966199" y="2520029"/>
            <a:ext cx="1583267" cy="1403073"/>
            <a:chOff x="1684445" y="2570992"/>
            <a:chExt cx="1583267" cy="1403073"/>
          </a:xfrm>
        </p:grpSpPr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1659A099-D631-4A9F-AE86-D9D5F54D0427}"/>
                </a:ext>
              </a:extLst>
            </p:cNvPr>
            <p:cNvSpPr/>
            <p:nvPr/>
          </p:nvSpPr>
          <p:spPr bwMode="auto">
            <a:xfrm>
              <a:off x="1684445" y="2570992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36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 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2 A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  <p:sp>
          <p:nvSpPr>
            <p:cNvPr id="54" name="矩形: 圆角 53">
              <a:extLst>
                <a:ext uri="{FF2B5EF4-FFF2-40B4-BE49-F238E27FC236}">
                  <a16:creationId xmlns:a16="http://schemas.microsoft.com/office/drawing/2014/main" id="{6707B88C-2425-41D3-82F7-998357B18632}"/>
                </a:ext>
              </a:extLst>
            </p:cNvPr>
            <p:cNvSpPr/>
            <p:nvPr/>
          </p:nvSpPr>
          <p:spPr bwMode="auto">
            <a:xfrm>
              <a:off x="1684445" y="3288265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36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 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2 B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</p:grp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id="{5D581CC1-7DA0-436E-8EBB-89DB8618D384}"/>
              </a:ext>
            </a:extLst>
          </p:cNvPr>
          <p:cNvCxnSpPr>
            <a:cxnSpLocks/>
            <a:stCxn id="46" idx="3"/>
            <a:endCxn id="7" idx="1"/>
          </p:cNvCxnSpPr>
          <p:nvPr/>
        </p:nvCxnSpPr>
        <p:spPr bwMode="auto">
          <a:xfrm>
            <a:off x="3225799" y="2520029"/>
            <a:ext cx="643468" cy="701537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id="{2F779B70-3A7E-4C30-B118-834A23E37493}"/>
              </a:ext>
            </a:extLst>
          </p:cNvPr>
          <p:cNvCxnSpPr>
            <a:cxnSpLocks/>
            <a:stCxn id="47" idx="3"/>
            <a:endCxn id="7" idx="1"/>
          </p:cNvCxnSpPr>
          <p:nvPr/>
        </p:nvCxnSpPr>
        <p:spPr bwMode="auto">
          <a:xfrm flipV="1">
            <a:off x="3225799" y="3221566"/>
            <a:ext cx="643468" cy="15736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>
            <a:extLst>
              <a:ext uri="{FF2B5EF4-FFF2-40B4-BE49-F238E27FC236}">
                <a16:creationId xmlns:a16="http://schemas.microsoft.com/office/drawing/2014/main" id="{3EA88EE7-E4E1-40AB-91A3-3BD3A6054D7F}"/>
              </a:ext>
            </a:extLst>
          </p:cNvPr>
          <p:cNvCxnSpPr>
            <a:cxnSpLocks/>
            <a:stCxn id="8" idx="3"/>
            <a:endCxn id="53" idx="1"/>
          </p:cNvCxnSpPr>
          <p:nvPr/>
        </p:nvCxnSpPr>
        <p:spPr bwMode="auto">
          <a:xfrm flipV="1">
            <a:off x="8322732" y="2862929"/>
            <a:ext cx="643467" cy="358637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id="{121372CE-8572-4E61-8A7D-4D38965939F7}"/>
              </a:ext>
            </a:extLst>
          </p:cNvPr>
          <p:cNvCxnSpPr>
            <a:cxnSpLocks/>
            <a:stCxn id="8" idx="3"/>
            <a:endCxn id="54" idx="1"/>
          </p:cNvCxnSpPr>
          <p:nvPr/>
        </p:nvCxnSpPr>
        <p:spPr bwMode="auto">
          <a:xfrm>
            <a:off x="8322732" y="3221566"/>
            <a:ext cx="643467" cy="358636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矩形 28">
            <a:extLst>
              <a:ext uri="{FF2B5EF4-FFF2-40B4-BE49-F238E27FC236}">
                <a16:creationId xmlns:a16="http://schemas.microsoft.com/office/drawing/2014/main" id="{4B2E4AD8-F3E9-4CD4-B498-D0559D297D31}"/>
              </a:ext>
            </a:extLst>
          </p:cNvPr>
          <p:cNvSpPr/>
          <p:nvPr/>
        </p:nvSpPr>
        <p:spPr bwMode="auto">
          <a:xfrm>
            <a:off x="2526667" y="5418666"/>
            <a:ext cx="158326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IT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30D01BD9-E055-45D0-B224-3D3848049529}"/>
              </a:ext>
            </a:extLst>
          </p:cNvPr>
          <p:cNvCxnSpPr>
            <a:cxnSpLocks/>
            <a:stCxn id="16" idx="2"/>
            <a:endCxn id="29" idx="3"/>
          </p:cNvCxnSpPr>
          <p:nvPr/>
        </p:nvCxnSpPr>
        <p:spPr bwMode="auto">
          <a:xfrm flipH="1">
            <a:off x="4109933" y="4834466"/>
            <a:ext cx="550967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矩形 35">
            <a:extLst>
              <a:ext uri="{FF2B5EF4-FFF2-40B4-BE49-F238E27FC236}">
                <a16:creationId xmlns:a16="http://schemas.microsoft.com/office/drawing/2014/main" id="{E3568567-3793-468C-8F9D-B6B1D267D59B}"/>
              </a:ext>
            </a:extLst>
          </p:cNvPr>
          <p:cNvSpPr/>
          <p:nvPr/>
        </p:nvSpPr>
        <p:spPr bwMode="auto">
          <a:xfrm>
            <a:off x="8082067" y="5418666"/>
            <a:ext cx="1583266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rPr>
              <a:t>IT</a:t>
            </a:r>
            <a:endParaRPr kumimoji="0" lang="zh-CN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  <a:ea typeface="宋体" pitchFamily="2" charset="-122"/>
            </a:endParaRP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9E0CC89-F5A0-47D8-AFF4-546820F01D81}"/>
              </a:ext>
            </a:extLst>
          </p:cNvPr>
          <p:cNvCxnSpPr>
            <a:cxnSpLocks/>
            <a:stCxn id="17" idx="2"/>
            <a:endCxn id="36" idx="1"/>
          </p:cNvCxnSpPr>
          <p:nvPr/>
        </p:nvCxnSpPr>
        <p:spPr bwMode="auto">
          <a:xfrm>
            <a:off x="7531099" y="4834466"/>
            <a:ext cx="550968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D2CAEDE5-A456-4E0E-9C29-1C598246CBC9}"/>
              </a:ext>
            </a:extLst>
          </p:cNvPr>
          <p:cNvCxnSpPr>
            <a:cxnSpLocks/>
            <a:endCxn id="36" idx="3"/>
          </p:cNvCxnSpPr>
          <p:nvPr/>
        </p:nvCxnSpPr>
        <p:spPr bwMode="auto">
          <a:xfrm>
            <a:off x="7509086" y="4834466"/>
            <a:ext cx="2156247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>
            <a:extLst>
              <a:ext uri="{FF2B5EF4-FFF2-40B4-BE49-F238E27FC236}">
                <a16:creationId xmlns:a16="http://schemas.microsoft.com/office/drawing/2014/main" id="{E88C6475-0C0E-4675-A731-D3B1EFB2454B}"/>
              </a:ext>
            </a:extLst>
          </p:cNvPr>
          <p:cNvCxnSpPr>
            <a:cxnSpLocks/>
            <a:stCxn id="16" idx="2"/>
            <a:endCxn id="29" idx="1"/>
          </p:cNvCxnSpPr>
          <p:nvPr/>
        </p:nvCxnSpPr>
        <p:spPr bwMode="auto">
          <a:xfrm flipH="1">
            <a:off x="2526667" y="4834466"/>
            <a:ext cx="2134233" cy="927100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A7BA8FF8-DB0E-4495-8860-D50FBBBEBA64}"/>
              </a:ext>
            </a:extLst>
          </p:cNvPr>
          <p:cNvGrpSpPr/>
          <p:nvPr/>
        </p:nvGrpSpPr>
        <p:grpSpPr>
          <a:xfrm>
            <a:off x="1642531" y="2177129"/>
            <a:ext cx="1583268" cy="2120346"/>
            <a:chOff x="1642533" y="2520029"/>
            <a:chExt cx="1583268" cy="2120346"/>
          </a:xfrm>
        </p:grpSpPr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98C4D0E7-51A5-4A9C-A2C9-DE916D9A87BC}"/>
                </a:ext>
              </a:extLst>
            </p:cNvPr>
            <p:cNvGrpSpPr/>
            <p:nvPr/>
          </p:nvGrpSpPr>
          <p:grpSpPr>
            <a:xfrm>
              <a:off x="1642534" y="2520029"/>
              <a:ext cx="1583267" cy="1403073"/>
              <a:chOff x="1684445" y="2570992"/>
              <a:chExt cx="1583267" cy="1403073"/>
            </a:xfrm>
          </p:grpSpPr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15D41C8C-E55F-41EC-8926-44762E6DF064}"/>
                  </a:ext>
                </a:extLst>
              </p:cNvPr>
              <p:cNvSpPr/>
              <p:nvPr/>
            </p:nvSpPr>
            <p:spPr bwMode="auto">
              <a:xfrm>
                <a:off x="1684445" y="2570992"/>
                <a:ext cx="1583267" cy="685800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36	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节 电池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 1 A</a:t>
                </a:r>
                <a:endParaRPr kumimoji="0" lang="zh-CN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宋体" pitchFamily="2" charset="-122"/>
                </a:endParaRPr>
              </a:p>
            </p:txBody>
          </p:sp>
          <p:sp>
            <p:nvSpPr>
              <p:cNvPr id="47" name="矩形: 圆角 46">
                <a:extLst>
                  <a:ext uri="{FF2B5EF4-FFF2-40B4-BE49-F238E27FC236}">
                    <a16:creationId xmlns:a16="http://schemas.microsoft.com/office/drawing/2014/main" id="{6555B7EC-AF9B-4EDB-BB4C-09B6C250A0CA}"/>
                  </a:ext>
                </a:extLst>
              </p:cNvPr>
              <p:cNvSpPr/>
              <p:nvPr/>
            </p:nvSpPr>
            <p:spPr bwMode="auto">
              <a:xfrm>
                <a:off x="1684445" y="3288265"/>
                <a:ext cx="1583267" cy="685800"/>
              </a:xfrm>
              <a:prstGeom prst="roundRect">
                <a:avLst/>
              </a:prstGeom>
              <a:solidFill>
                <a:schemeClr val="accent4">
                  <a:alpha val="50000"/>
                </a:schemeClr>
              </a:solidFill>
              <a:ln>
                <a:noFill/>
              </a:ln>
              <a:extLs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vert="horz" wrap="non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36</a:t>
                </a:r>
                <a:r>
                  <a:rPr lang="zh-CN" altLang="en-US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节 电池</a:t>
                </a:r>
                <a:r>
                  <a:rPr lang="en-US" altLang="zh-CN" dirty="0">
                    <a:solidFill>
                      <a:schemeClr val="tx1"/>
                    </a:solidFill>
                    <a:latin typeface="Times New Roman" charset="0"/>
                    <a:ea typeface="宋体" pitchFamily="2" charset="-122"/>
                  </a:rPr>
                  <a:t> 1 B</a:t>
                </a:r>
                <a:endParaRPr kumimoji="0" lang="zh-CN" alt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charset="0"/>
                  <a:ea typeface="宋体" pitchFamily="2" charset="-122"/>
                </a:endParaRPr>
              </a:p>
            </p:txBody>
          </p:sp>
        </p:grpSp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576B77DD-2526-4B6A-914D-148668DA43D7}"/>
                </a:ext>
              </a:extLst>
            </p:cNvPr>
            <p:cNvSpPr/>
            <p:nvPr/>
          </p:nvSpPr>
          <p:spPr bwMode="auto">
            <a:xfrm>
              <a:off x="1642533" y="3954575"/>
              <a:ext cx="1583267" cy="685800"/>
            </a:xfrm>
            <a:prstGeom prst="roundRect">
              <a:avLst/>
            </a:prstGeom>
            <a:solidFill>
              <a:schemeClr val="accent4">
                <a:alpha val="50000"/>
              </a:schemeClr>
            </a:solidFill>
            <a:ln>
              <a:noFill/>
            </a:ln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36</a:t>
              </a:r>
              <a:r>
                <a:rPr lang="zh-CN" altLang="en-US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节 电池</a:t>
              </a:r>
              <a:r>
                <a:rPr lang="en-US" altLang="zh-CN" dirty="0">
                  <a:solidFill>
                    <a:schemeClr val="tx1"/>
                  </a:solidFill>
                  <a:latin typeface="Times New Roman" charset="0"/>
                  <a:ea typeface="宋体" pitchFamily="2" charset="-122"/>
                </a:rPr>
                <a:t> 1 C</a:t>
              </a:r>
              <a:endParaRPr kumimoji="0" lang="zh-CN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charset="0"/>
                <a:ea typeface="宋体" pitchFamily="2" charset="-122"/>
              </a:endParaRPr>
            </a:p>
          </p:txBody>
        </p:sp>
      </p:grpSp>
      <p:cxnSp>
        <p:nvCxnSpPr>
          <p:cNvPr id="49" name="直接连接符 48">
            <a:extLst>
              <a:ext uri="{FF2B5EF4-FFF2-40B4-BE49-F238E27FC236}">
                <a16:creationId xmlns:a16="http://schemas.microsoft.com/office/drawing/2014/main" id="{7181A6DA-4310-42AD-B16A-CC5EE8DF15C5}"/>
              </a:ext>
            </a:extLst>
          </p:cNvPr>
          <p:cNvCxnSpPr>
            <a:cxnSpLocks/>
            <a:stCxn id="45" idx="3"/>
            <a:endCxn id="7" idx="1"/>
          </p:cNvCxnSpPr>
          <p:nvPr/>
        </p:nvCxnSpPr>
        <p:spPr bwMode="auto">
          <a:xfrm flipV="1">
            <a:off x="3225798" y="3221566"/>
            <a:ext cx="643469" cy="733009"/>
          </a:xfrm>
          <a:prstGeom prst="line">
            <a:avLst/>
          </a:prstGeom>
          <a:ln>
            <a:solidFill>
              <a:schemeClr val="accent4">
                <a:lumMod val="75000"/>
                <a:lumOff val="25000"/>
              </a:schemeClr>
            </a:solidFill>
            <a:headEnd type="none" w="med" len="med"/>
            <a:tailEnd type="none" w="med" len="med"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0362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3E0A58-6813-4D86-95FC-6EAED4F10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8A78F530-AFA3-45A5-9F72-5E6C30C2A7C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39555" y="1433415"/>
          <a:ext cx="8392372" cy="4639603"/>
        </p:xfrm>
        <a:graphic>
          <a:graphicData uri="http://schemas.openxmlformats.org/drawingml/2006/table">
            <a:tbl>
              <a:tblPr firstCol="1" bandRow="1">
                <a:tableStyleId>{5C22544A-7EE6-4342-B048-85BDC9FD1C3A}</a:tableStyleId>
              </a:tblPr>
              <a:tblGrid>
                <a:gridCol w="797783">
                  <a:extLst>
                    <a:ext uri="{9D8B030D-6E8A-4147-A177-3AD203B41FA5}">
                      <a16:colId xmlns:a16="http://schemas.microsoft.com/office/drawing/2014/main" val="2689937797"/>
                    </a:ext>
                  </a:extLst>
                </a:gridCol>
                <a:gridCol w="7594589">
                  <a:extLst>
                    <a:ext uri="{9D8B030D-6E8A-4147-A177-3AD203B41FA5}">
                      <a16:colId xmlns:a16="http://schemas.microsoft.com/office/drawing/2014/main" val="1414718964"/>
                    </a:ext>
                  </a:extLst>
                </a:gridCol>
              </a:tblGrid>
              <a:tr h="2375922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/>
                        <a:t>CPU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altLang="zh-CN" sz="2000" b="1" dirty="0"/>
                        <a:t>Intel</a:t>
                      </a:r>
                      <a:r>
                        <a:rPr lang="pt-BR" altLang="zh-CN" sz="2000" dirty="0"/>
                        <a:t> Xeon </a:t>
                      </a:r>
                      <a:r>
                        <a:rPr lang="pt-BR" altLang="zh-CN" sz="2000" strike="sngStrike" dirty="0"/>
                        <a:t>5150</a:t>
                      </a:r>
                      <a:r>
                        <a:rPr lang="pt-BR" altLang="zh-CN" sz="2000" dirty="0"/>
                        <a:t>, </a:t>
                      </a:r>
                      <a:r>
                        <a:rPr lang="pt-BR" altLang="zh-CN" sz="2000" strike="sngStrike" dirty="0"/>
                        <a:t>E5430</a:t>
                      </a:r>
                      <a:r>
                        <a:rPr lang="pt-BR" altLang="zh-CN" sz="2000" dirty="0"/>
                        <a:t>, </a:t>
                      </a:r>
                      <a:r>
                        <a:rPr lang="pt-BR" altLang="zh-CN" sz="2000" strike="sngStrike" dirty="0"/>
                        <a:t>X5550</a:t>
                      </a:r>
                      <a:r>
                        <a:rPr lang="pt-BR" altLang="zh-CN" sz="2000" dirty="0"/>
                        <a:t>, X7542, </a:t>
                      </a:r>
                      <a:r>
                        <a:rPr lang="pt-BR" altLang="zh-CN" sz="2000" strike="sngStrike" dirty="0"/>
                        <a:t>E5620</a:t>
                      </a:r>
                      <a:r>
                        <a:rPr lang="pt-BR" altLang="zh-CN" sz="2000" dirty="0"/>
                        <a:t>, </a:t>
                      </a:r>
                      <a:r>
                        <a:rPr lang="pt-BR" altLang="zh-CN" sz="2000" strike="sngStrike" dirty="0"/>
                        <a:t>E5645</a:t>
                      </a:r>
                      <a:r>
                        <a:rPr lang="pt-BR" altLang="zh-CN" sz="2000" dirty="0"/>
                        <a:t>, </a:t>
                      </a:r>
                      <a:r>
                        <a:rPr lang="pt-BR" altLang="zh-CN" sz="2000" strike="sngStrike" dirty="0"/>
                        <a:t>X5650</a:t>
                      </a:r>
                      <a:r>
                        <a:rPr lang="pt-BR" altLang="zh-CN" sz="2000" dirty="0"/>
                        <a:t>, E5-2643, </a:t>
                      </a:r>
                      <a:r>
                        <a:rPr lang="pt-BR" altLang="zh-CN" sz="2000" strike="sngStrike" dirty="0"/>
                        <a:t>E5-2660</a:t>
                      </a:r>
                      <a:r>
                        <a:rPr lang="pt-BR" altLang="zh-CN" sz="2000" dirty="0"/>
                        <a:t>, E5-2692v2, E5-2680v3, E5-2630v4, E5-2640v4, E5-2650v4, E5-2660v4, E5-2680v4, E5-2682v4, E7-4820v4, E7-4850v4, Gold 6140, Gold 6148, Platinum 8163, Gold 5218, Gold 6248, Platinum 9242, Gold 5220R, Gold 6226R, Gold 6230R, Gold 6330, Gold 6338, Platinum 8358, Gold 6458Q.</a:t>
                      </a:r>
                    </a:p>
                    <a:p>
                      <a:r>
                        <a:rPr lang="pt-BR" altLang="zh-CN" sz="2000" b="1" dirty="0"/>
                        <a:t>AMD</a:t>
                      </a:r>
                      <a:r>
                        <a:rPr lang="pt-BR" altLang="zh-CN" sz="2000" dirty="0"/>
                        <a:t> EPYC 7302, 7402, 7702, 7543, 7B12, 7K83</a:t>
                      </a:r>
                      <a:r>
                        <a:rPr lang="en-US" altLang="zh-CN" sz="2000" dirty="0"/>
                        <a:t>,</a:t>
                      </a:r>
                      <a:r>
                        <a:rPr lang="zh-CN" altLang="en-US" sz="2000" dirty="0"/>
                        <a:t> </a:t>
                      </a:r>
                      <a:r>
                        <a:rPr lang="en-US" altLang="zh-CN" sz="2000" dirty="0"/>
                        <a:t>9654</a:t>
                      </a:r>
                      <a:r>
                        <a:rPr lang="pt-BR" altLang="zh-CN" sz="2000" dirty="0"/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4844654"/>
                  </a:ext>
                </a:extLst>
              </a:tr>
              <a:tr h="885148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/>
                        <a:t>GPU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b="0" dirty="0"/>
                        <a:t>Nvidia</a:t>
                      </a:r>
                      <a:r>
                        <a:rPr lang="en-US" altLang="zh-CN" sz="2000" dirty="0"/>
                        <a:t> </a:t>
                      </a:r>
                      <a:r>
                        <a:rPr lang="en-US" altLang="zh-CN" sz="2000" b="1" dirty="0"/>
                        <a:t>Tesla</a:t>
                      </a:r>
                      <a:r>
                        <a:rPr lang="en-US" altLang="zh-CN" sz="2000" dirty="0"/>
                        <a:t> K40, P100, V100(PCIe), V100(SXM2), A100(SXM4). </a:t>
                      </a:r>
                      <a:br>
                        <a:rPr lang="en-US" altLang="zh-CN" sz="2000" dirty="0"/>
                      </a:br>
                      <a:r>
                        <a:rPr lang="en-US" altLang="zh-CN" sz="2000" dirty="0"/>
                        <a:t>Nvidia </a:t>
                      </a:r>
                      <a:r>
                        <a:rPr lang="en-US" altLang="zh-CN" sz="2000" b="1" dirty="0"/>
                        <a:t>GeForce</a:t>
                      </a:r>
                      <a:r>
                        <a:rPr lang="en-US" altLang="zh-CN" sz="2000" dirty="0"/>
                        <a:t> RTX 2080 </a:t>
                      </a:r>
                      <a:r>
                        <a:rPr lang="en-US" altLang="zh-CN" sz="2000" dirty="0" err="1"/>
                        <a:t>Ti</a:t>
                      </a:r>
                      <a:r>
                        <a:rPr lang="en-US" altLang="zh-CN" sz="2000" dirty="0"/>
                        <a:t>, TITAN RTX, GeForce RTX 3080, GeForce RTX 3090, GeForce RTX 4090.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9038390"/>
                  </a:ext>
                </a:extLst>
              </a:tr>
              <a:tr h="125784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2000" dirty="0"/>
                        <a:t>NET</a:t>
                      </a:r>
                      <a:endParaRPr lang="zh-CN" altLang="en-US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altLang="zh-CN" sz="2000" dirty="0"/>
                        <a:t>1/10/25/40/100Gb </a:t>
                      </a:r>
                      <a:r>
                        <a:rPr lang="en-US" altLang="zh-CN" sz="2000" b="1" dirty="0"/>
                        <a:t>Ethernet</a:t>
                      </a:r>
                      <a:r>
                        <a:rPr lang="en-US" altLang="zh-CN" sz="2000" dirty="0"/>
                        <a:t>, </a:t>
                      </a:r>
                      <a:r>
                        <a:rPr lang="en-US" altLang="zh-CN" sz="2000" strike="sngStrike" dirty="0"/>
                        <a:t>10Gb </a:t>
                      </a:r>
                      <a:r>
                        <a:rPr lang="en-US" altLang="zh-CN" sz="2000" b="1" strike="sngStrike" dirty="0" err="1"/>
                        <a:t>iWARP</a:t>
                      </a:r>
                      <a:r>
                        <a:rPr lang="en-US" altLang="zh-CN" sz="2000" strike="sngStrike" dirty="0"/>
                        <a:t> Ethernet</a:t>
                      </a:r>
                      <a:r>
                        <a:rPr lang="en-US" altLang="zh-CN" sz="2000" dirty="0"/>
                        <a:t>.</a:t>
                      </a:r>
                    </a:p>
                    <a:p>
                      <a:r>
                        <a:rPr lang="en-US" altLang="zh-CN" sz="2000" strike="sngStrike" dirty="0"/>
                        <a:t>20</a:t>
                      </a:r>
                      <a:r>
                        <a:rPr lang="en-US" altLang="zh-CN" sz="2000" dirty="0"/>
                        <a:t>/40/56/100/200Gb </a:t>
                      </a:r>
                      <a:r>
                        <a:rPr lang="en-US" altLang="zh-CN" sz="2000" strike="sngStrike" dirty="0"/>
                        <a:t>DDR</a:t>
                      </a:r>
                      <a:r>
                        <a:rPr lang="en-US" altLang="zh-CN" sz="2000" dirty="0"/>
                        <a:t>/QDR/FDR/HDR </a:t>
                      </a:r>
                      <a:r>
                        <a:rPr lang="en-US" altLang="zh-CN" sz="2000" b="1" dirty="0"/>
                        <a:t>InfiniBand</a:t>
                      </a:r>
                      <a:r>
                        <a:rPr lang="en-US" altLang="zh-CN" sz="2000" dirty="0"/>
                        <a:t>.</a:t>
                      </a:r>
                    </a:p>
                    <a:p>
                      <a:r>
                        <a:rPr lang="en-US" altLang="zh-CN" sz="2000" dirty="0"/>
                        <a:t>100Gb </a:t>
                      </a:r>
                      <a:r>
                        <a:rPr lang="en-US" altLang="zh-CN" sz="2000" b="1" dirty="0"/>
                        <a:t>Omni-Path</a:t>
                      </a:r>
                      <a:endParaRPr lang="en-US" altLang="zh-CN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3310046"/>
                  </a:ext>
                </a:extLst>
              </a:tr>
            </a:tbl>
          </a:graphicData>
        </a:graphic>
      </p:graphicFrame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BE5552D-FEB0-4B57-9605-179A794946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7</a:t>
            </a:fld>
            <a:endParaRPr lang="en-US" altLang="zh-CN"/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B8A9AE6D-0D9F-4F6C-8BE3-E5709DEFC107}"/>
              </a:ext>
            </a:extLst>
          </p:cNvPr>
          <p:cNvGrpSpPr/>
          <p:nvPr/>
        </p:nvGrpSpPr>
        <p:grpSpPr>
          <a:xfrm>
            <a:off x="9081580" y="1377939"/>
            <a:ext cx="2880000" cy="2520000"/>
            <a:chOff x="123266" y="1102295"/>
            <a:chExt cx="2127328" cy="3633837"/>
          </a:xfrm>
        </p:grpSpPr>
        <p:sp>
          <p:nvSpPr>
            <p:cNvPr id="22" name="圆角矩形 34">
              <a:extLst>
                <a:ext uri="{FF2B5EF4-FFF2-40B4-BE49-F238E27FC236}">
                  <a16:creationId xmlns:a16="http://schemas.microsoft.com/office/drawing/2014/main" id="{43FC6834-AB31-4A02-8519-09A33FF8DFED}"/>
                </a:ext>
              </a:extLst>
            </p:cNvPr>
            <p:cNvSpPr/>
            <p:nvPr/>
          </p:nvSpPr>
          <p:spPr>
            <a:xfrm>
              <a:off x="123266" y="1102295"/>
              <a:ext cx="2127328" cy="3633837"/>
            </a:xfrm>
            <a:prstGeom prst="roundRect">
              <a:avLst>
                <a:gd name="adj" fmla="val 13517"/>
              </a:avLst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19050">
              <a:solidFill>
                <a:sysClr val="windowText" lastClr="000000"/>
              </a:soli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457200">
                <a:defRPr/>
              </a:pPr>
              <a:endParaRPr lang="zh-CN" altLang="en-US" kern="0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2CCA5560-83E3-46B7-8980-0911E5EB854D}"/>
                </a:ext>
              </a:extLst>
            </p:cNvPr>
            <p:cNvSpPr/>
            <p:nvPr/>
          </p:nvSpPr>
          <p:spPr>
            <a:xfrm>
              <a:off x="129579" y="1620534"/>
              <a:ext cx="2114032" cy="2595598"/>
            </a:xfrm>
            <a:prstGeom prst="rect">
              <a:avLst/>
            </a:prstGeom>
            <a:gradFill flip="none" rotWithShape="1">
              <a:gsLst>
                <a:gs pos="0">
                  <a:srgbClr val="4F81BD">
                    <a:shade val="30000"/>
                    <a:satMod val="115000"/>
                  </a:srgbClr>
                </a:gs>
                <a:gs pos="50000">
                  <a:srgbClr val="4F81BD">
                    <a:shade val="67500"/>
                    <a:satMod val="115000"/>
                  </a:srgbClr>
                </a:gs>
                <a:gs pos="100000">
                  <a:srgbClr val="4F81BD">
                    <a:shade val="100000"/>
                    <a:satMod val="115000"/>
                  </a:srgbClr>
                </a:gs>
              </a:gsLst>
              <a:lin ang="5400000" scaled="1"/>
              <a:tileRect/>
            </a:gradFill>
            <a:ln w="222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zh-CN" altLang="en-US" kern="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47E043FA-959F-4907-B145-9182EFEA72FA}"/>
              </a:ext>
            </a:extLst>
          </p:cNvPr>
          <p:cNvSpPr/>
          <p:nvPr/>
        </p:nvSpPr>
        <p:spPr>
          <a:xfrm>
            <a:off x="9115425" y="1737328"/>
            <a:ext cx="2814241" cy="1800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7200"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058F7B8-80E7-48BF-BE08-7B7F08CAB79C}"/>
              </a:ext>
            </a:extLst>
          </p:cNvPr>
          <p:cNvSpPr/>
          <p:nvPr/>
        </p:nvSpPr>
        <p:spPr>
          <a:xfrm>
            <a:off x="10250055" y="1381869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kumimoji="1" lang="zh-CN" altLang="en-US" sz="1400" dirty="0">
                <a:solidFill>
                  <a:prstClr val="white"/>
                </a:solidFill>
                <a:latin typeface="微软雅黑"/>
                <a:ea typeface="微软雅黑"/>
                <a:cs typeface="微软雅黑"/>
              </a:rPr>
              <a:t>计算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707BA823-7A5A-4874-A225-62037F47F2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81254" y="2263757"/>
            <a:ext cx="654684" cy="170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>
            <a:extLst>
              <a:ext uri="{FF2B5EF4-FFF2-40B4-BE49-F238E27FC236}">
                <a16:creationId xmlns:a16="http://schemas.microsoft.com/office/drawing/2014/main" id="{7AE3741E-4BCB-4763-8A65-68443789DC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009" b="37329"/>
          <a:stretch/>
        </p:blipFill>
        <p:spPr bwMode="auto">
          <a:xfrm>
            <a:off x="10038738" y="2598686"/>
            <a:ext cx="644419" cy="16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“GIGABYTE logo”的图片搜索结果">
            <a:extLst>
              <a:ext uri="{FF2B5EF4-FFF2-40B4-BE49-F238E27FC236}">
                <a16:creationId xmlns:a16="http://schemas.microsoft.com/office/drawing/2014/main" id="{9FBBC9B6-A064-4758-BCF6-7D0D1C20FF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7" t="43013" r="7167" b="43824"/>
          <a:stretch/>
        </p:blipFill>
        <p:spPr bwMode="auto">
          <a:xfrm>
            <a:off x="9946749" y="2896865"/>
            <a:ext cx="879018" cy="126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>
            <a:extLst>
              <a:ext uri="{FF2B5EF4-FFF2-40B4-BE49-F238E27FC236}">
                <a16:creationId xmlns:a16="http://schemas.microsoft.com/office/drawing/2014/main" id="{0B7AF12B-A0C1-43F2-8362-07C948393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71041" y="1782936"/>
            <a:ext cx="329109" cy="329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>
            <a:extLst>
              <a:ext uri="{FF2B5EF4-FFF2-40B4-BE49-F238E27FC236}">
                <a16:creationId xmlns:a16="http://schemas.microsoft.com/office/drawing/2014/main" id="{444163CE-F0B4-422C-B83C-CA3C3E8529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05" t="16830" r="3132" b="21113"/>
          <a:stretch/>
        </p:blipFill>
        <p:spPr bwMode="auto">
          <a:xfrm>
            <a:off x="10889317" y="1836980"/>
            <a:ext cx="986825" cy="22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0" descr="“inspur logo”的图片搜索结果">
            <a:extLst>
              <a:ext uri="{FF2B5EF4-FFF2-40B4-BE49-F238E27FC236}">
                <a16:creationId xmlns:a16="http://schemas.microsoft.com/office/drawing/2014/main" id="{6E1453B9-CCF8-4AA3-B24D-0FC278934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8395" y="2262752"/>
            <a:ext cx="813128" cy="200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2" descr="“hpe logo”的图片搜索结果">
            <a:extLst>
              <a:ext uri="{FF2B5EF4-FFF2-40B4-BE49-F238E27FC236}">
                <a16:creationId xmlns:a16="http://schemas.microsoft.com/office/drawing/2014/main" id="{02E500D2-5335-480B-9930-015979105C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85183" y="1822017"/>
            <a:ext cx="601075" cy="250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6" descr="“ibm logo”的图片搜索结果">
            <a:extLst>
              <a:ext uri="{FF2B5EF4-FFF2-40B4-BE49-F238E27FC236}">
                <a16:creationId xmlns:a16="http://schemas.microsoft.com/office/drawing/2014/main" id="{47231184-89DE-4EA0-865C-C00799C0C5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7" t="26082" r="15876" b="28517"/>
          <a:stretch/>
        </p:blipFill>
        <p:spPr bwMode="auto">
          <a:xfrm>
            <a:off x="9158582" y="1826044"/>
            <a:ext cx="541818" cy="250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8" descr="相关图片">
            <a:extLst>
              <a:ext uri="{FF2B5EF4-FFF2-40B4-BE49-F238E27FC236}">
                <a16:creationId xmlns:a16="http://schemas.microsoft.com/office/drawing/2014/main" id="{AF81C2FE-8CB1-4306-A8A1-AB4276C968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889" b="29482"/>
          <a:stretch/>
        </p:blipFill>
        <p:spPr bwMode="auto">
          <a:xfrm>
            <a:off x="11347653" y="2234491"/>
            <a:ext cx="487633" cy="20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Thumbnail for version as of 07:35, 15 August 2019">
            <a:extLst>
              <a:ext uri="{FF2B5EF4-FFF2-40B4-BE49-F238E27FC236}">
                <a16:creationId xmlns:a16="http://schemas.microsoft.com/office/drawing/2014/main" id="{12C89FF2-0364-4E4B-B39A-91A56DECDF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79946" y="2165708"/>
            <a:ext cx="379390" cy="385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形 20">
            <a:extLst>
              <a:ext uri="{FF2B5EF4-FFF2-40B4-BE49-F238E27FC236}">
                <a16:creationId xmlns:a16="http://schemas.microsoft.com/office/drawing/2014/main" id="{99C9D75F-9F76-4F6E-B9A4-1563F5EA470A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179946" y="3117491"/>
            <a:ext cx="718392" cy="283719"/>
          </a:xfrm>
          <a:prstGeom prst="rect">
            <a:avLst/>
          </a:prstGeom>
        </p:spPr>
      </p:pic>
      <p:grpSp>
        <p:nvGrpSpPr>
          <p:cNvPr id="25" name="组合 24">
            <a:extLst>
              <a:ext uri="{FF2B5EF4-FFF2-40B4-BE49-F238E27FC236}">
                <a16:creationId xmlns:a16="http://schemas.microsoft.com/office/drawing/2014/main" id="{C5B595B4-5669-4BD6-BC40-5B0EAC96CC15}"/>
              </a:ext>
            </a:extLst>
          </p:cNvPr>
          <p:cNvGrpSpPr/>
          <p:nvPr/>
        </p:nvGrpSpPr>
        <p:grpSpPr>
          <a:xfrm>
            <a:off x="8992287" y="4069013"/>
            <a:ext cx="1440000" cy="2520000"/>
            <a:chOff x="2300837" y="1115963"/>
            <a:chExt cx="2200277" cy="3633839"/>
          </a:xfrm>
        </p:grpSpPr>
        <p:sp>
          <p:nvSpPr>
            <p:cNvPr id="36" name="圆角矩形 55">
              <a:extLst>
                <a:ext uri="{FF2B5EF4-FFF2-40B4-BE49-F238E27FC236}">
                  <a16:creationId xmlns:a16="http://schemas.microsoft.com/office/drawing/2014/main" id="{2CAEFFC4-862E-4166-8F57-A231702E1375}"/>
                </a:ext>
              </a:extLst>
            </p:cNvPr>
            <p:cNvSpPr/>
            <p:nvPr/>
          </p:nvSpPr>
          <p:spPr>
            <a:xfrm>
              <a:off x="2300837" y="1115963"/>
              <a:ext cx="2200277" cy="3633839"/>
            </a:xfrm>
            <a:prstGeom prst="roundRect">
              <a:avLst>
                <a:gd name="adj" fmla="val 13517"/>
              </a:avLst>
            </a:prstGeom>
            <a:solidFill>
              <a:sysClr val="windowText" lastClr="000000">
                <a:lumMod val="50000"/>
                <a:lumOff val="50000"/>
              </a:sysClr>
            </a:solidFill>
            <a:ln w="19050">
              <a:solidFill>
                <a:sysClr val="windowText" lastClr="000000"/>
              </a:soli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457200">
                <a:defRPr/>
              </a:pPr>
              <a:endParaRPr lang="zh-CN" altLang="en-US" kern="0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F269CA4B-3F40-49A4-80F9-7163ED24799C}"/>
                </a:ext>
              </a:extLst>
            </p:cNvPr>
            <p:cNvSpPr/>
            <p:nvPr/>
          </p:nvSpPr>
          <p:spPr>
            <a:xfrm>
              <a:off x="2315593" y="1504257"/>
              <a:ext cx="2172774" cy="2855159"/>
            </a:xfrm>
            <a:prstGeom prst="rect">
              <a:avLst/>
            </a:prstGeom>
            <a:gradFill flip="none" rotWithShape="1">
              <a:gsLst>
                <a:gs pos="0">
                  <a:sysClr val="window" lastClr="FFFFFF">
                    <a:lumMod val="75000"/>
                    <a:shade val="30000"/>
                    <a:satMod val="115000"/>
                  </a:sysClr>
                </a:gs>
                <a:gs pos="50000">
                  <a:sysClr val="window" lastClr="FFFFFF">
                    <a:lumMod val="75000"/>
                    <a:shade val="67500"/>
                    <a:satMod val="115000"/>
                  </a:sysClr>
                </a:gs>
                <a:gs pos="100000">
                  <a:sysClr val="window" lastClr="FFFFFF">
                    <a:lumMod val="75000"/>
                    <a:shade val="100000"/>
                    <a:satMod val="115000"/>
                  </a:sysClr>
                </a:gs>
              </a:gsLst>
              <a:lin ang="5400000" scaled="1"/>
              <a:tileRect/>
            </a:gradFill>
            <a:ln w="222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zh-CN" altLang="en-US" kern="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26" name="矩形 25">
            <a:extLst>
              <a:ext uri="{FF2B5EF4-FFF2-40B4-BE49-F238E27FC236}">
                <a16:creationId xmlns:a16="http://schemas.microsoft.com/office/drawing/2014/main" id="{97BD41C2-C282-4E94-8114-2D5918274F1F}"/>
              </a:ext>
            </a:extLst>
          </p:cNvPr>
          <p:cNvSpPr/>
          <p:nvPr/>
        </p:nvSpPr>
        <p:spPr>
          <a:xfrm>
            <a:off x="9015482" y="4339991"/>
            <a:ext cx="1391173" cy="1976593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7200"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9FEC05EA-B861-4462-AA80-A5C734673C9F}"/>
              </a:ext>
            </a:extLst>
          </p:cNvPr>
          <p:cNvSpPr/>
          <p:nvPr/>
        </p:nvSpPr>
        <p:spPr>
          <a:xfrm>
            <a:off x="9411902" y="4067917"/>
            <a:ext cx="5983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kumimoji="1" lang="zh-CN" altLang="en-US" sz="1400" dirty="0">
                <a:solidFill>
                  <a:prstClr val="white"/>
                </a:solidFill>
                <a:latin typeface="微软雅黑"/>
                <a:ea typeface="微软雅黑"/>
                <a:cs typeface="微软雅黑"/>
              </a:rPr>
              <a:t>存储</a:t>
            </a:r>
          </a:p>
        </p:txBody>
      </p:sp>
      <p:pic>
        <p:nvPicPr>
          <p:cNvPr id="28" name="Picture 20" descr="“inspur logo”的图片搜索结果">
            <a:extLst>
              <a:ext uri="{FF2B5EF4-FFF2-40B4-BE49-F238E27FC236}">
                <a16:creationId xmlns:a16="http://schemas.microsoft.com/office/drawing/2014/main" id="{9547FCC6-2C81-4255-BD00-1D3E99117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58582" y="5990112"/>
            <a:ext cx="1068489" cy="26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2" descr="“hpe logo”的图片搜索结果">
            <a:extLst>
              <a:ext uri="{FF2B5EF4-FFF2-40B4-BE49-F238E27FC236}">
                <a16:creationId xmlns:a16="http://schemas.microsoft.com/office/drawing/2014/main" id="{22F64139-DB00-4482-8937-5CAA2A0584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7984" y="4465183"/>
            <a:ext cx="641826" cy="26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AutoShape 24" descr="相关图片">
            <a:extLst>
              <a:ext uri="{FF2B5EF4-FFF2-40B4-BE49-F238E27FC236}">
                <a16:creationId xmlns:a16="http://schemas.microsoft.com/office/drawing/2014/main" id="{BF7E38E3-728D-43F8-8C33-407499389B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59708" y="5046467"/>
            <a:ext cx="213360" cy="213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31" name="Picture 26" descr="“ibm logo”的图片搜索结果">
            <a:extLst>
              <a:ext uri="{FF2B5EF4-FFF2-40B4-BE49-F238E27FC236}">
                <a16:creationId xmlns:a16="http://schemas.microsoft.com/office/drawing/2014/main" id="{8C36EA50-B118-4C00-A355-DE325AAFBA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877" t="26082" r="15876" b="28517"/>
          <a:stretch/>
        </p:blipFill>
        <p:spPr bwMode="auto">
          <a:xfrm>
            <a:off x="9055381" y="4447806"/>
            <a:ext cx="598335" cy="2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8">
            <a:extLst>
              <a:ext uri="{FF2B5EF4-FFF2-40B4-BE49-F238E27FC236}">
                <a16:creationId xmlns:a16="http://schemas.microsoft.com/office/drawing/2014/main" id="{A77EADE3-0166-442D-B864-A2D8B61F15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79487" y="5294934"/>
            <a:ext cx="617888" cy="617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Thumbnail for version as of 07:35, 15 August 2019">
            <a:extLst>
              <a:ext uri="{FF2B5EF4-FFF2-40B4-BE49-F238E27FC236}">
                <a16:creationId xmlns:a16="http://schemas.microsoft.com/office/drawing/2014/main" id="{E458000C-FAEF-4E43-A677-0014FE838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06978" y="5358390"/>
            <a:ext cx="461835" cy="46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6">
            <a:extLst>
              <a:ext uri="{FF2B5EF4-FFF2-40B4-BE49-F238E27FC236}">
                <a16:creationId xmlns:a16="http://schemas.microsoft.com/office/drawing/2014/main" id="{4EA690C7-0DA0-4A0F-B00B-00FDD8CEA8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73334" y="4820633"/>
            <a:ext cx="403684" cy="403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图形 34">
            <a:extLst>
              <a:ext uri="{FF2B5EF4-FFF2-40B4-BE49-F238E27FC236}">
                <a16:creationId xmlns:a16="http://schemas.microsoft.com/office/drawing/2014/main" id="{AD49A9E7-941A-4BC1-A897-2E4CD1F889BA}"/>
              </a:ext>
            </a:extLst>
          </p:cNvPr>
          <p:cNvPicPr>
            <a:picLocks noChangeAspect="1"/>
          </p:cNvPicPr>
          <p:nvPr/>
        </p:nvPicPr>
        <p:blipFill>
          <a:blip r:embed="rId19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512654" y="4891385"/>
            <a:ext cx="848294" cy="303292"/>
          </a:xfrm>
          <a:prstGeom prst="rect">
            <a:avLst/>
          </a:prstGeom>
        </p:spPr>
      </p:pic>
      <p:grpSp>
        <p:nvGrpSpPr>
          <p:cNvPr id="39" name="组合 38">
            <a:extLst>
              <a:ext uri="{FF2B5EF4-FFF2-40B4-BE49-F238E27FC236}">
                <a16:creationId xmlns:a16="http://schemas.microsoft.com/office/drawing/2014/main" id="{911E48A0-25D8-4AC4-BC99-8855188F15B9}"/>
              </a:ext>
            </a:extLst>
          </p:cNvPr>
          <p:cNvGrpSpPr/>
          <p:nvPr/>
        </p:nvGrpSpPr>
        <p:grpSpPr>
          <a:xfrm>
            <a:off x="10623905" y="4069013"/>
            <a:ext cx="1440000" cy="2520000"/>
            <a:chOff x="4568618" y="1115965"/>
            <a:chExt cx="2136991" cy="3633838"/>
          </a:xfrm>
        </p:grpSpPr>
        <p:sp>
          <p:nvSpPr>
            <p:cNvPr id="52" name="圆角矩形 94">
              <a:extLst>
                <a:ext uri="{FF2B5EF4-FFF2-40B4-BE49-F238E27FC236}">
                  <a16:creationId xmlns:a16="http://schemas.microsoft.com/office/drawing/2014/main" id="{54E30ED8-B0A5-4277-8431-37336881615B}"/>
                </a:ext>
              </a:extLst>
            </p:cNvPr>
            <p:cNvSpPr/>
            <p:nvPr/>
          </p:nvSpPr>
          <p:spPr>
            <a:xfrm>
              <a:off x="4568618" y="1115965"/>
              <a:ext cx="2136991" cy="3633838"/>
            </a:xfrm>
            <a:prstGeom prst="roundRect">
              <a:avLst>
                <a:gd name="adj" fmla="val 13517"/>
              </a:avLst>
            </a:prstGeom>
            <a:solidFill>
              <a:srgbClr val="8064A2">
                <a:lumMod val="40000"/>
                <a:lumOff val="60000"/>
              </a:srgbClr>
            </a:solidFill>
            <a:ln w="19050">
              <a:solidFill>
                <a:sysClr val="windowText" lastClr="000000"/>
              </a:soli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defTabSz="457200">
                <a:defRPr/>
              </a:pPr>
              <a:endParaRPr lang="zh-CN" altLang="en-US" kern="0">
                <a:solidFill>
                  <a:prstClr val="black"/>
                </a:solidFill>
                <a:ea typeface="微软雅黑" panose="020B0503020204020204" pitchFamily="34" charset="-122"/>
              </a:endParaRPr>
            </a:p>
          </p:txBody>
        </p: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F147132A-03F4-4CA5-B31D-230995A91F68}"/>
                </a:ext>
              </a:extLst>
            </p:cNvPr>
            <p:cNvSpPr/>
            <p:nvPr/>
          </p:nvSpPr>
          <p:spPr>
            <a:xfrm>
              <a:off x="4583044" y="1507325"/>
              <a:ext cx="2110279" cy="2855158"/>
            </a:xfrm>
            <a:prstGeom prst="rect">
              <a:avLst/>
            </a:prstGeom>
            <a:gradFill flip="none" rotWithShape="1">
              <a:gsLst>
                <a:gs pos="0">
                  <a:srgbClr val="8064A2">
                    <a:lumMod val="60000"/>
                    <a:lumOff val="40000"/>
                    <a:shade val="30000"/>
                    <a:satMod val="115000"/>
                  </a:srgbClr>
                </a:gs>
                <a:gs pos="50000">
                  <a:srgbClr val="8064A2">
                    <a:lumMod val="60000"/>
                    <a:lumOff val="40000"/>
                    <a:shade val="67500"/>
                    <a:satMod val="115000"/>
                  </a:srgbClr>
                </a:gs>
                <a:gs pos="100000">
                  <a:srgbClr val="8064A2">
                    <a:lumMod val="60000"/>
                    <a:lumOff val="40000"/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  <a:ln w="222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457200">
                <a:defRPr/>
              </a:pPr>
              <a:endParaRPr lang="zh-CN" altLang="en-US" kern="0">
                <a:solidFill>
                  <a:prstClr val="white"/>
                </a:solidFill>
                <a:latin typeface="Calibri"/>
                <a:ea typeface="宋体" panose="02010600030101010101" pitchFamily="2" charset="-122"/>
              </a:endParaRP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7E9DF257-E775-4909-8EB4-0888DC1384FA}"/>
              </a:ext>
            </a:extLst>
          </p:cNvPr>
          <p:cNvSpPr/>
          <p:nvPr/>
        </p:nvSpPr>
        <p:spPr>
          <a:xfrm>
            <a:off x="10648258" y="4342020"/>
            <a:ext cx="1389600" cy="19764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7200"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宋体" panose="02010600030101010101" pitchFamily="2" charset="-122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C24289E1-CAE8-47C9-A7FD-A2F0F6ACFC94}"/>
              </a:ext>
            </a:extLst>
          </p:cNvPr>
          <p:cNvSpPr/>
          <p:nvPr/>
        </p:nvSpPr>
        <p:spPr>
          <a:xfrm>
            <a:off x="11045349" y="4062274"/>
            <a:ext cx="597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kumimoji="1" lang="zh-CN" altLang="en-US" sz="1400" dirty="0">
                <a:solidFill>
                  <a:prstClr val="white"/>
                </a:solidFill>
                <a:latin typeface="微软雅黑"/>
                <a:ea typeface="微软雅黑"/>
                <a:cs typeface="微软雅黑"/>
              </a:rPr>
              <a:t>网络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D4C0DC83-999F-4C35-A7D5-DB74F20D9287}"/>
              </a:ext>
            </a:extLst>
          </p:cNvPr>
          <p:cNvPicPr>
            <a:picLocks noChangeAspect="1"/>
          </p:cNvPicPr>
          <p:nvPr/>
        </p:nvPicPr>
        <p:blipFill>
          <a:blip r:embed="rId2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38078" y="4459740"/>
            <a:ext cx="479469" cy="235624"/>
          </a:xfrm>
          <a:prstGeom prst="rect">
            <a:avLst/>
          </a:prstGeom>
        </p:spPr>
      </p:pic>
      <p:pic>
        <p:nvPicPr>
          <p:cNvPr id="43" name="Picture 2" descr="æ¥çæºå¾å">
            <a:extLst>
              <a:ext uri="{FF2B5EF4-FFF2-40B4-BE49-F238E27FC236}">
                <a16:creationId xmlns:a16="http://schemas.microsoft.com/office/drawing/2014/main" id="{3C5F2C47-1267-4C5D-BA9E-BA7B285B6E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61" t="34535" r="10053" b="34456"/>
          <a:stretch/>
        </p:blipFill>
        <p:spPr bwMode="auto">
          <a:xfrm>
            <a:off x="11341594" y="4751109"/>
            <a:ext cx="588073" cy="227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4" descr="https://www.arris.com/globalassets/images/other/media-kits/ruckuslogo-2017-final-standard.jpg">
            <a:extLst>
              <a:ext uri="{FF2B5EF4-FFF2-40B4-BE49-F238E27FC236}">
                <a16:creationId xmlns:a16="http://schemas.microsoft.com/office/drawing/2014/main" id="{F09375AC-0013-4718-82B1-484944A3D9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463" t="16820" r="9715" b="20593"/>
          <a:stretch/>
        </p:blipFill>
        <p:spPr bwMode="auto">
          <a:xfrm>
            <a:off x="11233181" y="5086985"/>
            <a:ext cx="609199" cy="206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图片 44">
            <a:extLst>
              <a:ext uri="{FF2B5EF4-FFF2-40B4-BE49-F238E27FC236}">
                <a16:creationId xmlns:a16="http://schemas.microsoft.com/office/drawing/2014/main" id="{D073A1B1-AC57-49FB-8BA4-F85F18ACB00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1284174" y="4498724"/>
            <a:ext cx="645493" cy="172132"/>
          </a:xfrm>
          <a:prstGeom prst="rect">
            <a:avLst/>
          </a:prstGeom>
        </p:spPr>
      </p:pic>
      <p:pic>
        <p:nvPicPr>
          <p:cNvPr id="46" name="Picture 8">
            <a:extLst>
              <a:ext uri="{FF2B5EF4-FFF2-40B4-BE49-F238E27FC236}">
                <a16:creationId xmlns:a16="http://schemas.microsoft.com/office/drawing/2014/main" id="{C48AD16B-439F-45FC-ABC4-F55E4A4925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10732082" y="4786180"/>
            <a:ext cx="544621" cy="141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6">
            <a:extLst>
              <a:ext uri="{FF2B5EF4-FFF2-40B4-BE49-F238E27FC236}">
                <a16:creationId xmlns:a16="http://schemas.microsoft.com/office/drawing/2014/main" id="{7143C3C2-0EA0-4FC5-9171-40A33EE68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76326" y="4995183"/>
            <a:ext cx="363207" cy="36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>
            <a:extLst>
              <a:ext uri="{FF2B5EF4-FFF2-40B4-BE49-F238E27FC236}">
                <a16:creationId xmlns:a16="http://schemas.microsoft.com/office/drawing/2014/main" id="{7580D7B6-75AC-459B-B189-42E819C2D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3" t="32099" r="1495" b="32304"/>
          <a:stretch/>
        </p:blipFill>
        <p:spPr bwMode="auto">
          <a:xfrm>
            <a:off x="10884923" y="6073738"/>
            <a:ext cx="937942" cy="19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2" descr="Thumbnail for version as of 07:35, 15 August 2019">
            <a:extLst>
              <a:ext uri="{FF2B5EF4-FFF2-40B4-BE49-F238E27FC236}">
                <a16:creationId xmlns:a16="http://schemas.microsoft.com/office/drawing/2014/main" id="{9447C780-1297-4C51-A53E-B4E0B8276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31166" y="5654963"/>
            <a:ext cx="346452" cy="35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图片 49" descr="徽标&#10;&#10;描述已自动生成">
            <a:extLst>
              <a:ext uri="{FF2B5EF4-FFF2-40B4-BE49-F238E27FC236}">
                <a16:creationId xmlns:a16="http://schemas.microsoft.com/office/drawing/2014/main" id="{A234EDEE-82E0-4A26-BD53-0F04779ECC90}"/>
              </a:ext>
            </a:extLst>
          </p:cNvPr>
          <p:cNvPicPr>
            <a:picLocks noChangeAspect="1"/>
          </p:cNvPicPr>
          <p:nvPr/>
        </p:nvPicPr>
        <p:blipFill>
          <a:blip r:embed="rId2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1646" y="5365814"/>
            <a:ext cx="1044496" cy="281211"/>
          </a:xfrm>
          <a:prstGeom prst="rect">
            <a:avLst/>
          </a:prstGeom>
        </p:spPr>
      </p:pic>
      <p:pic>
        <p:nvPicPr>
          <p:cNvPr id="51" name="图形 50">
            <a:extLst>
              <a:ext uri="{FF2B5EF4-FFF2-40B4-BE49-F238E27FC236}">
                <a16:creationId xmlns:a16="http://schemas.microsoft.com/office/drawing/2014/main" id="{B31848D7-FD0A-44A5-93E9-E7CB51171F3D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276703" y="5703740"/>
            <a:ext cx="629534" cy="248626"/>
          </a:xfrm>
          <a:prstGeom prst="rect">
            <a:avLst/>
          </a:prstGeom>
        </p:spPr>
      </p:pic>
      <p:pic>
        <p:nvPicPr>
          <p:cNvPr id="1028" name="Picture 4" descr="xFusion - Provide leading digital infrastructure to bulid an ...">
            <a:extLst>
              <a:ext uri="{FF2B5EF4-FFF2-40B4-BE49-F238E27FC236}">
                <a16:creationId xmlns:a16="http://schemas.microsoft.com/office/drawing/2014/main" id="{F041379A-20A8-EAA0-7A39-555F3E8BE0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3434" y="2624136"/>
            <a:ext cx="917616" cy="11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五舟科技股份有限公司">
            <a:extLst>
              <a:ext uri="{FF2B5EF4-FFF2-40B4-BE49-F238E27FC236}">
                <a16:creationId xmlns:a16="http://schemas.microsoft.com/office/drawing/2014/main" id="{07D83015-17B5-9B15-A184-19C4D5AB88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881" y="3175067"/>
            <a:ext cx="610269" cy="224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BE41956-0716-A0D8-E189-2C94F22CF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6643" y="3187518"/>
            <a:ext cx="632172" cy="201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Nettrix - Crunchbase Company Profile &amp; Funding">
            <a:extLst>
              <a:ext uri="{FF2B5EF4-FFF2-40B4-BE49-F238E27FC236}">
                <a16:creationId xmlns:a16="http://schemas.microsoft.com/office/drawing/2014/main" id="{0901FD26-6884-7FD7-8FE1-67375484BE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57" t="37138" r="15060" b="36557"/>
          <a:stretch/>
        </p:blipFill>
        <p:spPr bwMode="auto">
          <a:xfrm>
            <a:off x="10932487" y="2890015"/>
            <a:ext cx="900484" cy="13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BF5122AB-0332-4EDA-16A9-FFDC44463B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946" y="2638390"/>
            <a:ext cx="722071" cy="382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8763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8ED211-3CEA-8FB7-996E-92FA435CD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BE84EF6-433C-A1AF-9AFA-FA64D9C8E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altLang="zh-CN" dirty="0"/>
              <a:t>https://hpc.nju.edu.cn</a:t>
            </a:r>
          </a:p>
          <a:p>
            <a:pPr>
              <a:spcBef>
                <a:spcPts val="0"/>
              </a:spcBef>
            </a:pPr>
            <a:endParaRPr lang="en-US" altLang="zh-CN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zh-CN" altLang="en-US" dirty="0"/>
              <a:t>打破壁垒，互联互通，促进共享，提高效率</a:t>
            </a:r>
            <a:endParaRPr lang="en-US" altLang="zh-CN" dirty="0"/>
          </a:p>
          <a:p>
            <a:pPr>
              <a:lnSpc>
                <a:spcPct val="120000"/>
              </a:lnSpc>
              <a:spcBef>
                <a:spcPts val="2400"/>
              </a:spcBef>
            </a:pPr>
            <a:r>
              <a:rPr lang="zh-CN" altLang="en-US" dirty="0"/>
              <a:t>为课题组全流程服务</a:t>
            </a:r>
          </a:p>
          <a:p>
            <a:pPr lvl="1">
              <a:lnSpc>
                <a:spcPct val="120000"/>
              </a:lnSpc>
            </a:pPr>
            <a:r>
              <a:rPr lang="zh-CN" altLang="en-US" dirty="0"/>
              <a:t>产品选型</a:t>
            </a:r>
            <a:r>
              <a:rPr lang="en-US" altLang="zh-CN" dirty="0"/>
              <a:t>-&gt;</a:t>
            </a:r>
            <a:r>
              <a:rPr lang="zh-CN" altLang="en-US" dirty="0"/>
              <a:t>招标采购</a:t>
            </a:r>
            <a:r>
              <a:rPr lang="en-US" altLang="zh-CN" dirty="0"/>
              <a:t>-&gt;</a:t>
            </a:r>
            <a:r>
              <a:rPr lang="zh-CN" altLang="en-US" dirty="0"/>
              <a:t>安装部署</a:t>
            </a:r>
            <a:r>
              <a:rPr lang="en-US" altLang="zh-CN" dirty="0"/>
              <a:t>-&gt;</a:t>
            </a:r>
            <a:r>
              <a:rPr lang="zh-CN" altLang="en-US" dirty="0"/>
              <a:t>使用培训</a:t>
            </a:r>
            <a:r>
              <a:rPr lang="en-US" altLang="zh-CN" dirty="0"/>
              <a:t>-&gt;</a:t>
            </a:r>
            <a:r>
              <a:rPr lang="zh-CN" altLang="en-US" dirty="0"/>
              <a:t>报废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endParaRPr lang="en-US" altLang="zh-CN" dirty="0"/>
          </a:p>
          <a:p>
            <a:pPr>
              <a:lnSpc>
                <a:spcPct val="120000"/>
              </a:lnSpc>
            </a:pPr>
            <a:r>
              <a:rPr lang="zh-CN" altLang="en-US" dirty="0"/>
              <a:t>让师生从集群的管理从解脱出来专注于科研本身</a:t>
            </a:r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4DF5A96-133D-1EF2-45F4-6675E633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263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62E43E-DAF5-41E4-8623-C8E1A4B7A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HPC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3FA430-D3EE-4FCE-9FF3-6D97C8F20C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</a:pPr>
            <a:r>
              <a:rPr lang="zh-CN" altLang="en-US" dirty="0"/>
              <a:t>完全独立自主设计，部署调优维护</a:t>
            </a:r>
            <a:endParaRPr lang="en-US" altLang="zh-CN" dirty="0"/>
          </a:p>
          <a:p>
            <a:pPr lvl="1">
              <a:lnSpc>
                <a:spcPct val="120000"/>
              </a:lnSpc>
            </a:pPr>
            <a:r>
              <a:rPr lang="zh-CN" altLang="en-US" dirty="0"/>
              <a:t>机房基础架构</a:t>
            </a:r>
            <a:r>
              <a:rPr lang="en-US" altLang="zh-CN" dirty="0"/>
              <a:t>-&gt;</a:t>
            </a:r>
            <a:r>
              <a:rPr lang="zh-CN" altLang="en-US" dirty="0"/>
              <a:t>批量部署</a:t>
            </a:r>
            <a:r>
              <a:rPr lang="en-US" altLang="zh-CN" dirty="0"/>
              <a:t>-&gt;</a:t>
            </a:r>
            <a:r>
              <a:rPr lang="zh-CN" altLang="en-US" dirty="0"/>
              <a:t>集群环境</a:t>
            </a:r>
            <a:r>
              <a:rPr lang="en-US" altLang="zh-CN" dirty="0"/>
              <a:t>-&gt;</a:t>
            </a:r>
            <a:r>
              <a:rPr lang="zh-CN" altLang="en-US" dirty="0"/>
              <a:t>并行环境</a:t>
            </a:r>
            <a:r>
              <a:rPr lang="en-US" altLang="zh-CN" dirty="0"/>
              <a:t>-&gt;</a:t>
            </a:r>
            <a:r>
              <a:rPr lang="zh-CN" altLang="en-US" dirty="0"/>
              <a:t>计算软件</a:t>
            </a:r>
            <a:endParaRPr lang="en-US" altLang="zh-CN" dirty="0"/>
          </a:p>
          <a:p>
            <a:pPr>
              <a:spcBef>
                <a:spcPts val="3600"/>
              </a:spcBef>
            </a:pPr>
            <a:r>
              <a:rPr lang="en-US" altLang="zh-CN" dirty="0"/>
              <a:t>2021</a:t>
            </a:r>
            <a:r>
              <a:rPr lang="zh-CN" altLang="en-US" dirty="0"/>
              <a:t>年前乙方</a:t>
            </a:r>
            <a:endParaRPr lang="en-US" altLang="zh-CN" dirty="0"/>
          </a:p>
          <a:p>
            <a:pPr lvl="1"/>
            <a:r>
              <a:rPr lang="zh-CN" altLang="en-US" dirty="0"/>
              <a:t>上架和理线</a:t>
            </a:r>
            <a:endParaRPr lang="en-US" altLang="zh-CN" dirty="0"/>
          </a:p>
          <a:p>
            <a:pPr lvl="1"/>
            <a:r>
              <a:rPr lang="en-US" altLang="zh-CN" dirty="0"/>
              <a:t>BMC </a:t>
            </a:r>
            <a:r>
              <a:rPr lang="zh-CN" altLang="en-US" dirty="0"/>
              <a:t>仅配置</a:t>
            </a:r>
            <a:r>
              <a:rPr lang="en-US" altLang="zh-CN" dirty="0"/>
              <a:t>IP</a:t>
            </a:r>
          </a:p>
          <a:p>
            <a:pPr lvl="1"/>
            <a:r>
              <a:rPr lang="zh-CN" altLang="en-US" dirty="0"/>
              <a:t>业务网口</a:t>
            </a:r>
            <a:r>
              <a:rPr lang="en-US" altLang="zh-CN" dirty="0"/>
              <a:t>MAC</a:t>
            </a:r>
          </a:p>
          <a:p>
            <a:pPr>
              <a:spcBef>
                <a:spcPts val="2400"/>
              </a:spcBef>
            </a:pPr>
            <a:r>
              <a:rPr lang="en-US" altLang="zh-CN" dirty="0"/>
              <a:t>2021</a:t>
            </a:r>
            <a:r>
              <a:rPr lang="zh-CN" altLang="en-US" dirty="0"/>
              <a:t>年起乙方新增，但效果极差</a:t>
            </a:r>
            <a:endParaRPr lang="en-US" altLang="zh-CN" dirty="0"/>
          </a:p>
          <a:p>
            <a:pPr lvl="1"/>
            <a:r>
              <a:rPr lang="en-US" altLang="zh-CN" dirty="0"/>
              <a:t>BMC: </a:t>
            </a:r>
            <a:r>
              <a:rPr lang="en-US" altLang="zh-CN" i="1" dirty="0"/>
              <a:t>Name Gateway DNS NTP </a:t>
            </a:r>
            <a:r>
              <a:rPr lang="en-US" altLang="zh-CN" i="1" dirty="0" err="1"/>
              <a:t>Timezone</a:t>
            </a:r>
            <a:r>
              <a:rPr lang="en-US" altLang="zh-CN" i="1" dirty="0"/>
              <a:t> IPMI SNMP Syslog SMTP</a:t>
            </a:r>
          </a:p>
          <a:p>
            <a:pPr lvl="1"/>
            <a:r>
              <a:rPr lang="en-US" altLang="zh-CN" dirty="0"/>
              <a:t>BIOS: </a:t>
            </a:r>
            <a:r>
              <a:rPr lang="zh-CN" altLang="en-US" i="1" dirty="0"/>
              <a:t>超线程 虚拟化 </a:t>
            </a:r>
            <a:r>
              <a:rPr lang="en-US" altLang="zh-CN" i="1" dirty="0"/>
              <a:t>UEFI </a:t>
            </a:r>
            <a:r>
              <a:rPr lang="zh-CN" altLang="en-US" i="1" dirty="0"/>
              <a:t>来电保持关机</a:t>
            </a:r>
            <a:endParaRPr lang="en-US" altLang="zh-CN" i="1" dirty="0"/>
          </a:p>
          <a:p>
            <a:endParaRPr lang="en-US" altLang="zh-CN" dirty="0"/>
          </a:p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A1338F-9842-46A5-B2AF-35CD6E5BC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4710E-0108-4E0C-AD6A-007BF2AA2D93}" type="slidenum">
              <a:rPr lang="en-US" altLang="zh-CN" smtClean="0"/>
              <a:pPr/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1971380"/>
      </p:ext>
    </p:extLst>
  </p:cSld>
  <p:clrMapOvr>
    <a:masterClrMapping/>
  </p:clrMapOvr>
</p:sld>
</file>

<file path=ppt/theme/theme1.xml><?xml version="1.0" encoding="utf-8"?>
<a:theme xmlns:a="http://schemas.openxmlformats.org/drawingml/2006/main" name="Axis">
  <a:themeElements>
    <a:clrScheme name="Axis 8">
      <a:dk1>
        <a:srgbClr val="292929"/>
      </a:dk1>
      <a:lt1>
        <a:srgbClr val="FFFFFF"/>
      </a:lt1>
      <a:dk2>
        <a:srgbClr val="000000"/>
      </a:dk2>
      <a:lt2>
        <a:srgbClr val="808080"/>
      </a:lt2>
      <a:accent1>
        <a:srgbClr val="CC9900"/>
      </a:accent1>
      <a:accent2>
        <a:srgbClr val="CCCC99"/>
      </a:accent2>
      <a:accent3>
        <a:srgbClr val="FFFFFF"/>
      </a:accent3>
      <a:accent4>
        <a:srgbClr val="212121"/>
      </a:accent4>
      <a:accent5>
        <a:srgbClr val="E2CAAA"/>
      </a:accent5>
      <a:accent6>
        <a:srgbClr val="B9B98A"/>
      </a:accent6>
      <a:hlink>
        <a:srgbClr val="999933"/>
      </a:hlink>
      <a:folHlink>
        <a:srgbClr val="B2B2B2"/>
      </a:folHlink>
    </a:clrScheme>
    <a:fontScheme name="Axi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  <a:ea typeface="宋体" pitchFamily="2" charset="-122"/>
          </a:defRPr>
        </a:defPPr>
      </a:lstStyle>
    </a:lnDef>
  </a:objectDefaults>
  <a:extraClrSchemeLst>
    <a:extraClrScheme>
      <a:clrScheme name="Axis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xis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xis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k-means_testcase_3JUL2015_nanjing.pptx" id="{C2843D45-7A9A-4D9A-A5EE-1C1971805E9E}" vid="{BEFB450E-FB80-4BCF-9370-9B6D0052444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1762</Words>
  <Application>Microsoft Office PowerPoint</Application>
  <PresentationFormat>宽屏</PresentationFormat>
  <Paragraphs>484</Paragraphs>
  <Slides>53</Slides>
  <Notes>39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53</vt:i4>
      </vt:variant>
    </vt:vector>
  </HeadingPairs>
  <TitlesOfParts>
    <vt:vector size="61" baseType="lpstr">
      <vt:lpstr>等线</vt:lpstr>
      <vt:lpstr>黑体</vt:lpstr>
      <vt:lpstr>微软雅黑</vt:lpstr>
      <vt:lpstr>Arial</vt:lpstr>
      <vt:lpstr>Calibri</vt:lpstr>
      <vt:lpstr>Times New Roman</vt:lpstr>
      <vt:lpstr>Wingdings</vt:lpstr>
      <vt:lpstr>Axis</vt:lpstr>
      <vt:lpstr>围绕科研教学管理的eScience中心</vt:lpstr>
      <vt:lpstr>eScience中心</vt:lpstr>
      <vt:lpstr>团队</vt:lpstr>
      <vt:lpstr>基础设施</vt:lpstr>
      <vt:lpstr>云配电</vt:lpstr>
      <vt:lpstr>HPC配电</vt:lpstr>
      <vt:lpstr>HPC</vt:lpstr>
      <vt:lpstr>HPC</vt:lpstr>
      <vt:lpstr>HPC</vt:lpstr>
      <vt:lpstr>售后困境</vt:lpstr>
      <vt:lpstr>HPC</vt:lpstr>
      <vt:lpstr>HPC</vt:lpstr>
      <vt:lpstr>HPC</vt:lpstr>
      <vt:lpstr>HPC</vt:lpstr>
      <vt:lpstr>HPC</vt:lpstr>
      <vt:lpstr>监控</vt:lpstr>
      <vt:lpstr>监控</vt:lpstr>
      <vt:lpstr>监控</vt:lpstr>
      <vt:lpstr>监控</vt:lpstr>
      <vt:lpstr>监控</vt:lpstr>
      <vt:lpstr>监控</vt:lpstr>
      <vt:lpstr>监控</vt:lpstr>
      <vt:lpstr>监控</vt:lpstr>
      <vt:lpstr>监控</vt:lpstr>
      <vt:lpstr>监控</vt:lpstr>
      <vt:lpstr>监控</vt:lpstr>
      <vt:lpstr>监控</vt:lpstr>
      <vt:lpstr>多类型存储</vt:lpstr>
      <vt:lpstr>私有云存储</vt:lpstr>
      <vt:lpstr>开源镜像</vt:lpstr>
      <vt:lpstr>开源镜像</vt:lpstr>
      <vt:lpstr>开源镜像</vt:lpstr>
      <vt:lpstr>开源镜像</vt:lpstr>
      <vt:lpstr>存储</vt:lpstr>
      <vt:lpstr>云盘</vt:lpstr>
      <vt:lpstr>云盘</vt:lpstr>
      <vt:lpstr>云盘转让</vt:lpstr>
      <vt:lpstr>协同表格</vt:lpstr>
      <vt:lpstr>协同表格</vt:lpstr>
      <vt:lpstr>LaTeX</vt:lpstr>
      <vt:lpstr>Git</vt:lpstr>
      <vt:lpstr>其它服务</vt:lpstr>
      <vt:lpstr>文档中心</vt:lpstr>
      <vt:lpstr>文档中心</vt:lpstr>
      <vt:lpstr>文档中心</vt:lpstr>
      <vt:lpstr>文档中心</vt:lpstr>
      <vt:lpstr>文档中心</vt:lpstr>
      <vt:lpstr>文档中心</vt:lpstr>
      <vt:lpstr>文档中心</vt:lpstr>
      <vt:lpstr>文档中心</vt:lpstr>
      <vt:lpstr>在线服务</vt:lpstr>
      <vt:lpstr>等保测评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2023-08-20T02:38:35Z</dcterms:created>
  <dcterms:modified xsi:type="dcterms:W3CDTF">2023-08-20T02:38:41Z</dcterms:modified>
</cp:coreProperties>
</file>